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6"/>
  </p:notesMasterIdLst>
  <p:handoutMasterIdLst>
    <p:handoutMasterId r:id="rId57"/>
  </p:handoutMasterIdLst>
  <p:sldIdLst>
    <p:sldId id="256" r:id="rId2"/>
    <p:sldId id="821" r:id="rId3"/>
    <p:sldId id="770" r:id="rId4"/>
    <p:sldId id="777" r:id="rId5"/>
    <p:sldId id="778" r:id="rId6"/>
    <p:sldId id="822" r:id="rId7"/>
    <p:sldId id="779" r:id="rId8"/>
    <p:sldId id="774" r:id="rId9"/>
    <p:sldId id="792" r:id="rId10"/>
    <p:sldId id="823" r:id="rId11"/>
    <p:sldId id="1042" r:id="rId12"/>
    <p:sldId id="1043" r:id="rId13"/>
    <p:sldId id="1044" r:id="rId14"/>
    <p:sldId id="1045" r:id="rId15"/>
    <p:sldId id="1046" r:id="rId16"/>
    <p:sldId id="783" r:id="rId17"/>
    <p:sldId id="794" r:id="rId18"/>
    <p:sldId id="784" r:id="rId19"/>
    <p:sldId id="885" r:id="rId20"/>
    <p:sldId id="886" r:id="rId21"/>
    <p:sldId id="785" r:id="rId22"/>
    <p:sldId id="786" r:id="rId23"/>
    <p:sldId id="787" r:id="rId24"/>
    <p:sldId id="789" r:id="rId25"/>
    <p:sldId id="791" r:id="rId26"/>
    <p:sldId id="795" r:id="rId27"/>
    <p:sldId id="782" r:id="rId28"/>
    <p:sldId id="793" r:id="rId29"/>
    <p:sldId id="796" r:id="rId30"/>
    <p:sldId id="824" r:id="rId31"/>
    <p:sldId id="797" r:id="rId32"/>
    <p:sldId id="798" r:id="rId33"/>
    <p:sldId id="801" r:id="rId34"/>
    <p:sldId id="800" r:id="rId35"/>
    <p:sldId id="806" r:id="rId36"/>
    <p:sldId id="802" r:id="rId37"/>
    <p:sldId id="799" r:id="rId38"/>
    <p:sldId id="805" r:id="rId39"/>
    <p:sldId id="808" r:id="rId40"/>
    <p:sldId id="825" r:id="rId41"/>
    <p:sldId id="809" r:id="rId42"/>
    <p:sldId id="810" r:id="rId43"/>
    <p:sldId id="812" r:id="rId44"/>
    <p:sldId id="817" r:id="rId45"/>
    <p:sldId id="887" r:id="rId46"/>
    <p:sldId id="816" r:id="rId47"/>
    <p:sldId id="813" r:id="rId48"/>
    <p:sldId id="814" r:id="rId49"/>
    <p:sldId id="815" r:id="rId50"/>
    <p:sldId id="819" r:id="rId51"/>
    <p:sldId id="818" r:id="rId52"/>
    <p:sldId id="804" r:id="rId53"/>
    <p:sldId id="826" r:id="rId54"/>
    <p:sldId id="270" r:id="rId55"/>
  </p:sldIdLst>
  <p:sldSz cx="14630400" cy="82296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73146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46292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19438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92584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65729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438876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12021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585168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autoAdjust="0"/>
    <p:restoredTop sz="59720" autoAdjust="0"/>
  </p:normalViewPr>
  <p:slideViewPr>
    <p:cSldViewPr>
      <p:cViewPr varScale="1">
        <p:scale>
          <a:sx n="51" d="100"/>
          <a:sy n="51" d="100"/>
        </p:scale>
        <p:origin x="1580" y="52"/>
      </p:cViewPr>
      <p:guideLst>
        <p:guide orient="horz" pos="2592"/>
        <p:guide pos="4608"/>
      </p:guideLst>
    </p:cSldViewPr>
  </p:slideViewPr>
  <p:outlineViewPr>
    <p:cViewPr>
      <p:scale>
        <a:sx n="20" d="100"/>
        <a:sy n="20"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Wong" userId="ffaff864a26d44c2" providerId="LiveId" clId="{94A68CDC-FEBF-4CBA-B5D1-D09ADE043FE0}"/>
    <pc:docChg chg="undo custSel modSld">
      <pc:chgData name="Jones Wong" userId="ffaff864a26d44c2" providerId="LiveId" clId="{94A68CDC-FEBF-4CBA-B5D1-D09ADE043FE0}" dt="2024-04-24T05:39:07.555" v="460" actId="20577"/>
      <pc:docMkLst>
        <pc:docMk/>
      </pc:docMkLst>
      <pc:sldChg chg="modSp mod">
        <pc:chgData name="Jones Wong" userId="ffaff864a26d44c2" providerId="LiveId" clId="{94A68CDC-FEBF-4CBA-B5D1-D09ADE043FE0}" dt="2024-04-22T02:51:55.664" v="0" actId="20577"/>
        <pc:sldMkLst>
          <pc:docMk/>
          <pc:sldMk cId="2350450261" sldId="770"/>
        </pc:sldMkLst>
        <pc:spChg chg="mod">
          <ac:chgData name="Jones Wong" userId="ffaff864a26d44c2" providerId="LiveId" clId="{94A68CDC-FEBF-4CBA-B5D1-D09ADE043FE0}" dt="2024-04-22T02:51:55.664" v="0" actId="20577"/>
          <ac:spMkLst>
            <pc:docMk/>
            <pc:sldMk cId="2350450261" sldId="770"/>
            <ac:spMk id="3" creationId="{6F9C7CD8-0B54-9A48-9792-9365900BC54C}"/>
          </ac:spMkLst>
        </pc:spChg>
      </pc:sldChg>
      <pc:sldChg chg="modNotesTx">
        <pc:chgData name="Jones Wong" userId="ffaff864a26d44c2" providerId="LiveId" clId="{94A68CDC-FEBF-4CBA-B5D1-D09ADE043FE0}" dt="2024-04-22T03:24:38.045" v="60"/>
        <pc:sldMkLst>
          <pc:docMk/>
          <pc:sldMk cId="108029307" sldId="774"/>
        </pc:sldMkLst>
      </pc:sldChg>
      <pc:sldChg chg="modSp mod">
        <pc:chgData name="Jones Wong" userId="ffaff864a26d44c2" providerId="LiveId" clId="{94A68CDC-FEBF-4CBA-B5D1-D09ADE043FE0}" dt="2024-04-22T02:52:27.847" v="22" actId="20577"/>
        <pc:sldMkLst>
          <pc:docMk/>
          <pc:sldMk cId="2460113458" sldId="777"/>
        </pc:sldMkLst>
        <pc:spChg chg="mod">
          <ac:chgData name="Jones Wong" userId="ffaff864a26d44c2" providerId="LiveId" clId="{94A68CDC-FEBF-4CBA-B5D1-D09ADE043FE0}" dt="2024-04-22T02:52:27.847" v="22" actId="20577"/>
          <ac:spMkLst>
            <pc:docMk/>
            <pc:sldMk cId="2460113458" sldId="777"/>
            <ac:spMk id="3" creationId="{5C6DD0DC-4EFB-B84B-96EC-F48F01DFA5D3}"/>
          </ac:spMkLst>
        </pc:spChg>
      </pc:sldChg>
      <pc:sldChg chg="modSp mod">
        <pc:chgData name="Jones Wong" userId="ffaff864a26d44c2" providerId="LiveId" clId="{94A68CDC-FEBF-4CBA-B5D1-D09ADE043FE0}" dt="2024-04-22T02:57:16.337" v="24" actId="20577"/>
        <pc:sldMkLst>
          <pc:docMk/>
          <pc:sldMk cId="2122903215" sldId="778"/>
        </pc:sldMkLst>
        <pc:spChg chg="mod">
          <ac:chgData name="Jones Wong" userId="ffaff864a26d44c2" providerId="LiveId" clId="{94A68CDC-FEBF-4CBA-B5D1-D09ADE043FE0}" dt="2024-04-22T02:57:16.337" v="24" actId="20577"/>
          <ac:spMkLst>
            <pc:docMk/>
            <pc:sldMk cId="2122903215" sldId="778"/>
            <ac:spMk id="3" creationId="{5C6DD0DC-4EFB-B84B-96EC-F48F01DFA5D3}"/>
          </ac:spMkLst>
        </pc:spChg>
      </pc:sldChg>
      <pc:sldChg chg="modNotesTx">
        <pc:chgData name="Jones Wong" userId="ffaff864a26d44c2" providerId="LiveId" clId="{94A68CDC-FEBF-4CBA-B5D1-D09ADE043FE0}" dt="2024-04-22T03:33:53.296" v="67" actId="20577"/>
        <pc:sldMkLst>
          <pc:docMk/>
          <pc:sldMk cId="1410551598" sldId="783"/>
        </pc:sldMkLst>
      </pc:sldChg>
      <pc:sldChg chg="modSp mod">
        <pc:chgData name="Jones Wong" userId="ffaff864a26d44c2" providerId="LiveId" clId="{94A68CDC-FEBF-4CBA-B5D1-D09ADE043FE0}" dt="2024-04-22T04:08:33.299" v="133" actId="1076"/>
        <pc:sldMkLst>
          <pc:docMk/>
          <pc:sldMk cId="2484395598" sldId="785"/>
        </pc:sldMkLst>
        <pc:graphicFrameChg chg="mod">
          <ac:chgData name="Jones Wong" userId="ffaff864a26d44c2" providerId="LiveId" clId="{94A68CDC-FEBF-4CBA-B5D1-D09ADE043FE0}" dt="2024-04-22T04:08:33.299" v="133" actId="1076"/>
          <ac:graphicFrameMkLst>
            <pc:docMk/>
            <pc:sldMk cId="2484395598" sldId="785"/>
            <ac:graphicFrameMk id="5" creationId="{7B3FEC19-903A-794B-BFE4-38ABA8DCDC65}"/>
          </ac:graphicFrameMkLst>
        </pc:graphicFrameChg>
      </pc:sldChg>
      <pc:sldChg chg="modNotesTx">
        <pc:chgData name="Jones Wong" userId="ffaff864a26d44c2" providerId="LiveId" clId="{94A68CDC-FEBF-4CBA-B5D1-D09ADE043FE0}" dt="2024-04-22T03:27:39.520" v="61"/>
        <pc:sldMkLst>
          <pc:docMk/>
          <pc:sldMk cId="3943429945" sldId="792"/>
        </pc:sldMkLst>
      </pc:sldChg>
      <pc:sldChg chg="modNotesTx">
        <pc:chgData name="Jones Wong" userId="ffaff864a26d44c2" providerId="LiveId" clId="{94A68CDC-FEBF-4CBA-B5D1-D09ADE043FE0}" dt="2024-04-22T04:01:39.359" v="131"/>
        <pc:sldMkLst>
          <pc:docMk/>
          <pc:sldMk cId="2951761666" sldId="794"/>
        </pc:sldMkLst>
      </pc:sldChg>
      <pc:sldChg chg="modNotesTx">
        <pc:chgData name="Jones Wong" userId="ffaff864a26d44c2" providerId="LiveId" clId="{94A68CDC-FEBF-4CBA-B5D1-D09ADE043FE0}" dt="2024-04-22T04:18:01.745" v="154"/>
        <pc:sldMkLst>
          <pc:docMk/>
          <pc:sldMk cId="1141889918" sldId="795"/>
        </pc:sldMkLst>
      </pc:sldChg>
      <pc:sldChg chg="modNotesTx">
        <pc:chgData name="Jones Wong" userId="ffaff864a26d44c2" providerId="LiveId" clId="{94A68CDC-FEBF-4CBA-B5D1-D09ADE043FE0}" dt="2024-04-22T05:35:52.350" v="174" actId="20577"/>
        <pc:sldMkLst>
          <pc:docMk/>
          <pc:sldMk cId="3529902795" sldId="797"/>
        </pc:sldMkLst>
      </pc:sldChg>
      <pc:sldChg chg="modNotesTx">
        <pc:chgData name="Jones Wong" userId="ffaff864a26d44c2" providerId="LiveId" clId="{94A68CDC-FEBF-4CBA-B5D1-D09ADE043FE0}" dt="2024-04-22T05:47:02.876" v="396"/>
        <pc:sldMkLst>
          <pc:docMk/>
          <pc:sldMk cId="3573578367" sldId="799"/>
        </pc:sldMkLst>
      </pc:sldChg>
      <pc:sldChg chg="modNotesTx">
        <pc:chgData name="Jones Wong" userId="ffaff864a26d44c2" providerId="LiveId" clId="{94A68CDC-FEBF-4CBA-B5D1-D09ADE043FE0}" dt="2024-04-22T04:36:35.716" v="157"/>
        <pc:sldMkLst>
          <pc:docMk/>
          <pc:sldMk cId="1674215469" sldId="800"/>
        </pc:sldMkLst>
      </pc:sldChg>
      <pc:sldChg chg="modSp mod">
        <pc:chgData name="Jones Wong" userId="ffaff864a26d44c2" providerId="LiveId" clId="{94A68CDC-FEBF-4CBA-B5D1-D09ADE043FE0}" dt="2024-04-22T04:34:31.436" v="156" actId="113"/>
        <pc:sldMkLst>
          <pc:docMk/>
          <pc:sldMk cId="1097653236" sldId="801"/>
        </pc:sldMkLst>
        <pc:spChg chg="mod">
          <ac:chgData name="Jones Wong" userId="ffaff864a26d44c2" providerId="LiveId" clId="{94A68CDC-FEBF-4CBA-B5D1-D09ADE043FE0}" dt="2024-04-22T04:34:31.436" v="156" actId="113"/>
          <ac:spMkLst>
            <pc:docMk/>
            <pc:sldMk cId="1097653236" sldId="801"/>
            <ac:spMk id="3" creationId="{D9B63848-61B4-4B43-815F-40759815F9CF}"/>
          </ac:spMkLst>
        </pc:spChg>
      </pc:sldChg>
      <pc:sldChg chg="modNotesTx">
        <pc:chgData name="Jones Wong" userId="ffaff864a26d44c2" providerId="LiveId" clId="{94A68CDC-FEBF-4CBA-B5D1-D09ADE043FE0}" dt="2024-04-22T05:59:39.734" v="406" actId="20577"/>
        <pc:sldMkLst>
          <pc:docMk/>
          <pc:sldMk cId="1201372735" sldId="802"/>
        </pc:sldMkLst>
      </pc:sldChg>
      <pc:sldChg chg="modNotesTx">
        <pc:chgData name="Jones Wong" userId="ffaff864a26d44c2" providerId="LiveId" clId="{94A68CDC-FEBF-4CBA-B5D1-D09ADE043FE0}" dt="2024-04-22T05:39:20.535" v="394" actId="113"/>
        <pc:sldMkLst>
          <pc:docMk/>
          <pc:sldMk cId="2914051838" sldId="806"/>
        </pc:sldMkLst>
      </pc:sldChg>
      <pc:sldChg chg="modNotesTx">
        <pc:chgData name="Jones Wong" userId="ffaff864a26d44c2" providerId="LiveId" clId="{94A68CDC-FEBF-4CBA-B5D1-D09ADE043FE0}" dt="2024-04-24T05:36:25.593" v="410" actId="20577"/>
        <pc:sldMkLst>
          <pc:docMk/>
          <pc:sldMk cId="3750513883" sldId="817"/>
        </pc:sldMkLst>
      </pc:sldChg>
      <pc:sldChg chg="modNotesTx">
        <pc:chgData name="Jones Wong" userId="ffaff864a26d44c2" providerId="LiveId" clId="{94A68CDC-FEBF-4CBA-B5D1-D09ADE043FE0}" dt="2024-04-24T05:39:07.555" v="460" actId="20577"/>
        <pc:sldMkLst>
          <pc:docMk/>
          <pc:sldMk cId="2354969252" sldId="819"/>
        </pc:sldMkLst>
      </pc:sldChg>
      <pc:sldChg chg="modSp mod">
        <pc:chgData name="Jones Wong" userId="ffaff864a26d44c2" providerId="LiveId" clId="{94A68CDC-FEBF-4CBA-B5D1-D09ADE043FE0}" dt="2024-04-22T04:07:07.236" v="132" actId="20577"/>
        <pc:sldMkLst>
          <pc:docMk/>
          <pc:sldMk cId="1432312574" sldId="886"/>
        </pc:sldMkLst>
        <pc:spChg chg="mod">
          <ac:chgData name="Jones Wong" userId="ffaff864a26d44c2" providerId="LiveId" clId="{94A68CDC-FEBF-4CBA-B5D1-D09ADE043FE0}" dt="2024-04-22T04:07:07.236" v="132" actId="20577"/>
          <ac:spMkLst>
            <pc:docMk/>
            <pc:sldMk cId="1432312574" sldId="886"/>
            <ac:spMk id="3" creationId="{DA31C73D-95CA-3F48-800E-E4F7D5966DCC}"/>
          </ac:spMkLst>
        </pc:spChg>
      </pc:sldChg>
      <pc:sldChg chg="modSp mod">
        <pc:chgData name="Jones Wong" userId="ffaff864a26d44c2" providerId="LiveId" clId="{94A68CDC-FEBF-4CBA-B5D1-D09ADE043FE0}" dt="2024-04-22T05:31:11.419" v="158" actId="27636"/>
        <pc:sldMkLst>
          <pc:docMk/>
          <pc:sldMk cId="4199778678" sldId="1042"/>
        </pc:sldMkLst>
        <pc:spChg chg="mod">
          <ac:chgData name="Jones Wong" userId="ffaff864a26d44c2" providerId="LiveId" clId="{94A68CDC-FEBF-4CBA-B5D1-D09ADE043FE0}" dt="2024-04-22T05:31:11.419" v="158" actId="27636"/>
          <ac:spMkLst>
            <pc:docMk/>
            <pc:sldMk cId="4199778678" sldId="1042"/>
            <ac:spMk id="2" creationId="{81A492CC-E85C-4C4D-B37D-ACC3D6684C95}"/>
          </ac:spMkLst>
        </pc:spChg>
      </pc:sldChg>
      <pc:sldChg chg="modSp mod">
        <pc:chgData name="Jones Wong" userId="ffaff864a26d44c2" providerId="LiveId" clId="{94A68CDC-FEBF-4CBA-B5D1-D09ADE043FE0}" dt="2024-04-22T05:31:11.435" v="159" actId="27636"/>
        <pc:sldMkLst>
          <pc:docMk/>
          <pc:sldMk cId="1990143375" sldId="1043"/>
        </pc:sldMkLst>
        <pc:spChg chg="mod">
          <ac:chgData name="Jones Wong" userId="ffaff864a26d44c2" providerId="LiveId" clId="{94A68CDC-FEBF-4CBA-B5D1-D09ADE043FE0}" dt="2024-04-22T05:31:11.435" v="159" actId="27636"/>
          <ac:spMkLst>
            <pc:docMk/>
            <pc:sldMk cId="1990143375" sldId="1043"/>
            <ac:spMk id="2" creationId="{81A492CC-E85C-4C4D-B37D-ACC3D6684C95}"/>
          </ac:spMkLst>
        </pc:spChg>
      </pc:sldChg>
      <pc:sldChg chg="modSp mod">
        <pc:chgData name="Jones Wong" userId="ffaff864a26d44c2" providerId="LiveId" clId="{94A68CDC-FEBF-4CBA-B5D1-D09ADE043FE0}" dt="2024-04-22T05:32:10.019" v="172" actId="313"/>
        <pc:sldMkLst>
          <pc:docMk/>
          <pc:sldMk cId="3138199417" sldId="1044"/>
        </pc:sldMkLst>
        <pc:spChg chg="mod">
          <ac:chgData name="Jones Wong" userId="ffaff864a26d44c2" providerId="LiveId" clId="{94A68CDC-FEBF-4CBA-B5D1-D09ADE043FE0}" dt="2024-04-22T05:31:11.435" v="160" actId="27636"/>
          <ac:spMkLst>
            <pc:docMk/>
            <pc:sldMk cId="3138199417" sldId="1044"/>
            <ac:spMk id="2" creationId="{81A492CC-E85C-4C4D-B37D-ACC3D6684C95}"/>
          </ac:spMkLst>
        </pc:spChg>
        <pc:spChg chg="mod">
          <ac:chgData name="Jones Wong" userId="ffaff864a26d44c2" providerId="LiveId" clId="{94A68CDC-FEBF-4CBA-B5D1-D09ADE043FE0}" dt="2024-04-22T05:32:10.019" v="172" actId="313"/>
          <ac:spMkLst>
            <pc:docMk/>
            <pc:sldMk cId="3138199417" sldId="1044"/>
            <ac:spMk id="5" creationId="{09419C34-ED99-4AD0-BCE4-206FA2392AA5}"/>
          </ac:spMkLst>
        </pc:spChg>
      </pc:sldChg>
      <pc:sldChg chg="modSp mod">
        <pc:chgData name="Jones Wong" userId="ffaff864a26d44c2" providerId="LiveId" clId="{94A68CDC-FEBF-4CBA-B5D1-D09ADE043FE0}" dt="2024-04-22T05:31:11.435" v="162" actId="27636"/>
        <pc:sldMkLst>
          <pc:docMk/>
          <pc:sldMk cId="3262000491" sldId="1045"/>
        </pc:sldMkLst>
        <pc:spChg chg="mod">
          <ac:chgData name="Jones Wong" userId="ffaff864a26d44c2" providerId="LiveId" clId="{94A68CDC-FEBF-4CBA-B5D1-D09ADE043FE0}" dt="2024-04-22T05:31:11.435" v="162" actId="27636"/>
          <ac:spMkLst>
            <pc:docMk/>
            <pc:sldMk cId="3262000491" sldId="1045"/>
            <ac:spMk id="2" creationId="{915BECCD-CDA2-47AA-80F5-EA638C626E50}"/>
          </ac:spMkLst>
        </pc:spChg>
      </pc:sldChg>
      <pc:sldChg chg="modSp mod">
        <pc:chgData name="Jones Wong" userId="ffaff864a26d44c2" providerId="LiveId" clId="{94A68CDC-FEBF-4CBA-B5D1-D09ADE043FE0}" dt="2024-04-22T05:31:11.435" v="163" actId="27636"/>
        <pc:sldMkLst>
          <pc:docMk/>
          <pc:sldMk cId="3513827506" sldId="1046"/>
        </pc:sldMkLst>
        <pc:spChg chg="mod">
          <ac:chgData name="Jones Wong" userId="ffaff864a26d44c2" providerId="LiveId" clId="{94A68CDC-FEBF-4CBA-B5D1-D09ADE043FE0}" dt="2024-04-22T05:31:11.435" v="163" actId="27636"/>
          <ac:spMkLst>
            <pc:docMk/>
            <pc:sldMk cId="3513827506" sldId="1046"/>
            <ac:spMk id="2" creationId="{915BECCD-CDA2-47AA-80F5-EA638C626E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7A476E1-26A7-4374-8E85-622F51A3D903}" type="datetimeFigureOut">
              <a:rPr lang="zh-CN" altLang="en-US"/>
              <a:pPr>
                <a:defRPr/>
              </a:pPr>
              <a:t>2024/04/24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9F41E9D-3057-429F-A72C-46641107623D}" type="slidenum">
              <a:rPr lang="zh-CN" altLang="en-US"/>
              <a:pPr>
                <a:defRPr/>
              </a:pPr>
              <a:t>‹#›</a:t>
            </a:fld>
            <a:endParaRPr lang="zh-CN" altLang="en-US"/>
          </a:p>
        </p:txBody>
      </p:sp>
    </p:spTree>
    <p:extLst>
      <p:ext uri="{BB962C8B-B14F-4D97-AF65-F5344CB8AC3E}">
        <p14:creationId xmlns:p14="http://schemas.microsoft.com/office/powerpoint/2010/main" val="4845068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35B7077-FE34-415F-9DF0-C8A90D96A5FC}" type="datetimeFigureOut">
              <a:rPr lang="zh-CN" altLang="en-US"/>
              <a:pPr>
                <a:defRPr/>
              </a:pPr>
              <a:t>2024/04/24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78E79-19C6-4191-81AE-0E25ABA7708C}" type="slidenum">
              <a:rPr lang="zh-CN" altLang="en-US"/>
              <a:pPr>
                <a:defRPr/>
              </a:pPr>
              <a:t>‹#›</a:t>
            </a:fld>
            <a:endParaRPr lang="zh-CN" altLang="en-US"/>
          </a:p>
        </p:txBody>
      </p:sp>
    </p:spTree>
    <p:extLst>
      <p:ext uri="{BB962C8B-B14F-4D97-AF65-F5344CB8AC3E}">
        <p14:creationId xmlns:p14="http://schemas.microsoft.com/office/powerpoint/2010/main" val="29245472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920" kern="1200">
        <a:solidFill>
          <a:schemeClr val="tx1"/>
        </a:solidFill>
        <a:latin typeface="+mn-lt"/>
        <a:ea typeface="+mn-ea"/>
        <a:cs typeface="+mn-cs"/>
      </a:defRPr>
    </a:lvl1pPr>
    <a:lvl2pPr marL="731461" algn="l" rtl="0" eaLnBrk="0" fontAlgn="base" hangingPunct="0">
      <a:spcBef>
        <a:spcPct val="30000"/>
      </a:spcBef>
      <a:spcAft>
        <a:spcPct val="0"/>
      </a:spcAft>
      <a:defRPr sz="1920" kern="1200">
        <a:solidFill>
          <a:schemeClr val="tx1"/>
        </a:solidFill>
        <a:latin typeface="+mn-lt"/>
        <a:ea typeface="+mn-ea"/>
        <a:cs typeface="+mn-cs"/>
      </a:defRPr>
    </a:lvl2pPr>
    <a:lvl3pPr marL="1462920" algn="l" rtl="0" eaLnBrk="0" fontAlgn="base" hangingPunct="0">
      <a:spcBef>
        <a:spcPct val="30000"/>
      </a:spcBef>
      <a:spcAft>
        <a:spcPct val="0"/>
      </a:spcAft>
      <a:defRPr sz="1920" kern="1200">
        <a:solidFill>
          <a:schemeClr val="tx1"/>
        </a:solidFill>
        <a:latin typeface="+mn-lt"/>
        <a:ea typeface="+mn-ea"/>
        <a:cs typeface="+mn-cs"/>
      </a:defRPr>
    </a:lvl3pPr>
    <a:lvl4pPr marL="2194381" algn="l" rtl="0" eaLnBrk="0" fontAlgn="base" hangingPunct="0">
      <a:spcBef>
        <a:spcPct val="30000"/>
      </a:spcBef>
      <a:spcAft>
        <a:spcPct val="0"/>
      </a:spcAft>
      <a:defRPr sz="1920" kern="1200">
        <a:solidFill>
          <a:schemeClr val="tx1"/>
        </a:solidFill>
        <a:latin typeface="+mn-lt"/>
        <a:ea typeface="+mn-ea"/>
        <a:cs typeface="+mn-cs"/>
      </a:defRPr>
    </a:lvl4pPr>
    <a:lvl5pPr marL="2925840" algn="l" rtl="0" eaLnBrk="0" fontAlgn="base" hangingPunct="0">
      <a:spcBef>
        <a:spcPct val="30000"/>
      </a:spcBef>
      <a:spcAft>
        <a:spcPct val="0"/>
      </a:spcAft>
      <a:defRPr sz="1920" kern="1200">
        <a:solidFill>
          <a:schemeClr val="tx1"/>
        </a:solidFill>
        <a:latin typeface="+mn-lt"/>
        <a:ea typeface="+mn-ea"/>
        <a:cs typeface="+mn-cs"/>
      </a:defRPr>
    </a:lvl5pPr>
    <a:lvl6pPr marL="3657299" algn="l" defTabSz="1462920" rtl="0" eaLnBrk="1" latinLnBrk="0" hangingPunct="1">
      <a:defRPr sz="1920" kern="1200">
        <a:solidFill>
          <a:schemeClr val="tx1"/>
        </a:solidFill>
        <a:latin typeface="+mn-lt"/>
        <a:ea typeface="+mn-ea"/>
        <a:cs typeface="+mn-cs"/>
      </a:defRPr>
    </a:lvl6pPr>
    <a:lvl7pPr marL="4388760" algn="l" defTabSz="1462920" rtl="0" eaLnBrk="1" latinLnBrk="0" hangingPunct="1">
      <a:defRPr sz="1920" kern="1200">
        <a:solidFill>
          <a:schemeClr val="tx1"/>
        </a:solidFill>
        <a:latin typeface="+mn-lt"/>
        <a:ea typeface="+mn-ea"/>
        <a:cs typeface="+mn-cs"/>
      </a:defRPr>
    </a:lvl7pPr>
    <a:lvl8pPr marL="5120219" algn="l" defTabSz="1462920" rtl="0" eaLnBrk="1" latinLnBrk="0" hangingPunct="1">
      <a:defRPr sz="1920" kern="1200">
        <a:solidFill>
          <a:schemeClr val="tx1"/>
        </a:solidFill>
        <a:latin typeface="+mn-lt"/>
        <a:ea typeface="+mn-ea"/>
        <a:cs typeface="+mn-cs"/>
      </a:defRPr>
    </a:lvl8pPr>
    <a:lvl9pPr marL="5851680" algn="l" defTabSz="14629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17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274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Times-Roman"/>
              </a:rPr>
              <a:t>kernel execution is </a:t>
            </a:r>
            <a:r>
              <a:rPr lang="en-US" altLang="zh-CN" sz="1800" b="1" i="0" dirty="0">
                <a:solidFill>
                  <a:srgbClr val="000000"/>
                </a:solidFill>
                <a:effectLst/>
                <a:latin typeface="Times-Bold"/>
              </a:rPr>
              <a:t>asynchronous</a:t>
            </a:r>
            <a:r>
              <a:rPr lang="en-US" altLang="zh-CN" dirty="0"/>
              <a:t> </a:t>
            </a:r>
            <a:endParaRPr lang="zh-CN" altLang="en-US" dirty="0"/>
          </a:p>
        </p:txBody>
      </p:sp>
    </p:spTree>
    <p:extLst>
      <p:ext uri="{BB962C8B-B14F-4D97-AF65-F5344CB8AC3E}">
        <p14:creationId xmlns:p14="http://schemas.microsoft.com/office/powerpoint/2010/main" val="3556889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9261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0D0D0D"/>
                </a:solidFill>
                <a:effectLst/>
                <a:latin typeface="Söhne"/>
              </a:rPr>
              <a:t>... in the function declaration indicates that the function can accept a variable number of arguments after the fixed arguments.</a:t>
            </a:r>
          </a:p>
          <a:p>
            <a:pPr algn="l">
              <a:buFont typeface="Arial" panose="020B0604020202020204" pitchFamily="34" charset="0"/>
              <a:buChar char="•"/>
            </a:pPr>
            <a:r>
              <a:rPr lang="en-US" altLang="zh-CN" b="0" i="0" dirty="0">
                <a:solidFill>
                  <a:srgbClr val="0D0D0D"/>
                </a:solidFill>
                <a:effectLst/>
                <a:latin typeface="Söhne"/>
              </a:rPr>
              <a:t>Inside the function definition, </a:t>
            </a:r>
            <a:r>
              <a:rPr lang="en-US" altLang="zh-CN" b="0" i="0" dirty="0" err="1">
                <a:solidFill>
                  <a:srgbClr val="0D0D0D"/>
                </a:solidFill>
                <a:effectLst/>
                <a:latin typeface="Söhne"/>
              </a:rPr>
              <a:t>va_list</a:t>
            </a:r>
            <a:r>
              <a:rPr lang="en-US" altLang="zh-CN" b="0" i="0" dirty="0">
                <a:solidFill>
                  <a:srgbClr val="0D0D0D"/>
                </a:solidFill>
                <a:effectLst/>
                <a:latin typeface="Söhne"/>
              </a:rPr>
              <a:t>, </a:t>
            </a:r>
            <a:r>
              <a:rPr lang="en-US" altLang="zh-CN" b="0" i="0" dirty="0" err="1">
                <a:solidFill>
                  <a:srgbClr val="0D0D0D"/>
                </a:solidFill>
                <a:effectLst/>
                <a:latin typeface="Söhne"/>
              </a:rPr>
              <a:t>va_start</a:t>
            </a:r>
            <a:r>
              <a:rPr lang="en-US" altLang="zh-CN" b="0" i="0" dirty="0">
                <a:solidFill>
                  <a:srgbClr val="0D0D0D"/>
                </a:solidFill>
                <a:effectLst/>
                <a:latin typeface="Söhne"/>
              </a:rPr>
              <a:t>, </a:t>
            </a:r>
            <a:r>
              <a:rPr lang="en-US" altLang="zh-CN" b="0" i="0" dirty="0" err="1">
                <a:solidFill>
                  <a:srgbClr val="0D0D0D"/>
                </a:solidFill>
                <a:effectLst/>
                <a:latin typeface="Söhne"/>
              </a:rPr>
              <a:t>va_arg</a:t>
            </a:r>
            <a:r>
              <a:rPr lang="en-US" altLang="zh-CN" b="0" i="0" dirty="0">
                <a:solidFill>
                  <a:srgbClr val="0D0D0D"/>
                </a:solidFill>
                <a:effectLst/>
                <a:latin typeface="Söhne"/>
              </a:rPr>
              <a:t>, and </a:t>
            </a:r>
            <a:r>
              <a:rPr lang="en-US" altLang="zh-CN" b="0" i="0" dirty="0" err="1">
                <a:solidFill>
                  <a:srgbClr val="0D0D0D"/>
                </a:solidFill>
                <a:effectLst/>
                <a:latin typeface="Söhne"/>
              </a:rPr>
              <a:t>va_end</a:t>
            </a:r>
            <a:r>
              <a:rPr lang="en-US" altLang="zh-CN" b="0" i="0" dirty="0">
                <a:solidFill>
                  <a:srgbClr val="0D0D0D"/>
                </a:solidFill>
                <a:effectLst/>
                <a:latin typeface="Söhne"/>
              </a:rPr>
              <a:t> macros from the &lt;</a:t>
            </a:r>
            <a:r>
              <a:rPr lang="en-US" altLang="zh-CN" b="0" i="0" dirty="0" err="1">
                <a:solidFill>
                  <a:srgbClr val="0D0D0D"/>
                </a:solidFill>
                <a:effectLst/>
                <a:latin typeface="Söhne"/>
              </a:rPr>
              <a:t>cstdarg</a:t>
            </a:r>
            <a:r>
              <a:rPr lang="en-US" altLang="zh-CN" b="0" i="0" dirty="0">
                <a:solidFill>
                  <a:srgbClr val="0D0D0D"/>
                </a:solidFill>
                <a:effectLst/>
                <a:latin typeface="Söhne"/>
              </a:rPr>
              <a:t>&gt; header are used to process the variable arguments.</a:t>
            </a:r>
          </a:p>
          <a:p>
            <a:endParaRPr lang="zh-CN" altLang="en-US" dirty="0"/>
          </a:p>
        </p:txBody>
      </p:sp>
    </p:spTree>
    <p:extLst>
      <p:ext uri="{BB962C8B-B14F-4D97-AF65-F5344CB8AC3E}">
        <p14:creationId xmlns:p14="http://schemas.microsoft.com/office/powerpoint/2010/main" val="376003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Specify the number of blocks and the number of threads in each block</a:t>
            </a:r>
          </a:p>
          <a:p>
            <a:r>
              <a:rPr lang="en-US" dirty="0"/>
              <a:t>Each block consists of a specified number of threads that run on the </a:t>
            </a:r>
            <a:r>
              <a:rPr lang="en-US" b="1" dirty="0"/>
              <a:t>same</a:t>
            </a:r>
            <a:r>
              <a:rPr lang="en-US" dirty="0"/>
              <a:t> SM</a:t>
            </a:r>
          </a:p>
        </p:txBody>
      </p:sp>
    </p:spTree>
    <p:extLst>
      <p:ext uri="{BB962C8B-B14F-4D97-AF65-F5344CB8AC3E}">
        <p14:creationId xmlns:p14="http://schemas.microsoft.com/office/powerpoint/2010/main" val="3494183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Times-Roman"/>
              </a:rPr>
              <a:t>All of these structs have three fields, </a:t>
            </a:r>
            <a:r>
              <a:rPr lang="en-US" altLang="zh-CN" sz="1800" b="0" i="0" dirty="0">
                <a:solidFill>
                  <a:srgbClr val="000000"/>
                </a:solidFill>
                <a:effectLst/>
                <a:latin typeface="LetterGothic"/>
              </a:rPr>
              <a:t>x</a:t>
            </a:r>
            <a:r>
              <a:rPr lang="en-US" altLang="zh-CN" sz="1800" b="0" i="0" dirty="0">
                <a:solidFill>
                  <a:srgbClr val="000000"/>
                </a:solidFill>
                <a:effectLst/>
                <a:latin typeface="Times-Roman"/>
              </a:rPr>
              <a:t>, </a:t>
            </a:r>
            <a:r>
              <a:rPr lang="en-US" altLang="zh-CN" sz="1800" b="0" i="0" dirty="0">
                <a:solidFill>
                  <a:srgbClr val="000000"/>
                </a:solidFill>
                <a:effectLst/>
                <a:latin typeface="LetterGothic"/>
              </a:rPr>
              <a:t>y</a:t>
            </a:r>
            <a:r>
              <a:rPr lang="en-US" altLang="zh-CN" sz="1800" b="0" i="0" dirty="0">
                <a:solidFill>
                  <a:srgbClr val="000000"/>
                </a:solidFill>
                <a:effectLst/>
                <a:latin typeface="Times-Roman"/>
              </a:rPr>
              <a:t>, and </a:t>
            </a:r>
            <a:r>
              <a:rPr lang="en-US" altLang="zh-CN" sz="1800" b="0" i="0" dirty="0">
                <a:solidFill>
                  <a:srgbClr val="000000"/>
                </a:solidFill>
                <a:effectLst/>
                <a:latin typeface="LetterGothic"/>
              </a:rPr>
              <a:t>z</a:t>
            </a:r>
            <a:r>
              <a:rPr lang="en-US" altLang="zh-CN" sz="1800" b="0" i="0" dirty="0">
                <a:solidFill>
                  <a:srgbClr val="000000"/>
                </a:solidFill>
                <a:effectLst/>
                <a:latin typeface="Times-Roman"/>
              </a:rPr>
              <a:t>,</a:t>
            </a:r>
            <a:r>
              <a:rPr lang="en-US" altLang="zh-CN" sz="1800" b="0" i="0" dirty="0">
                <a:solidFill>
                  <a:srgbClr val="0080AC"/>
                </a:solidFill>
                <a:effectLst/>
                <a:latin typeface="Times-Roman"/>
              </a:rPr>
              <a:t> </a:t>
            </a:r>
            <a:r>
              <a:rPr lang="en-US" altLang="zh-CN" sz="1800" b="0" i="0" dirty="0">
                <a:solidFill>
                  <a:srgbClr val="000000"/>
                </a:solidFill>
                <a:effectLst/>
                <a:latin typeface="Times-Roman"/>
              </a:rPr>
              <a:t>and the fields all have unsigned</a:t>
            </a:r>
          </a:p>
          <a:p>
            <a:r>
              <a:rPr lang="en-US" altLang="zh-CN" sz="1800" b="0" i="0" dirty="0">
                <a:solidFill>
                  <a:srgbClr val="000000"/>
                </a:solidFill>
                <a:effectLst/>
                <a:latin typeface="Times-Roman"/>
              </a:rPr>
              <a:t>integer types. </a:t>
            </a:r>
            <a:br>
              <a:rPr lang="en-US" altLang="zh-CN" dirty="0"/>
            </a:br>
            <a:endParaRPr lang="zh-CN" altLang="en-US" dirty="0"/>
          </a:p>
        </p:txBody>
      </p:sp>
    </p:spTree>
    <p:extLst>
      <p:ext uri="{BB962C8B-B14F-4D97-AF65-F5344CB8AC3E}">
        <p14:creationId xmlns:p14="http://schemas.microsoft.com/office/powerpoint/2010/main" val="310803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dirty="0">
                <a:solidFill>
                  <a:srgbClr val="000000"/>
                </a:solidFill>
                <a:effectLst/>
                <a:latin typeface="Times-Roman"/>
              </a:rPr>
              <a:t>CUDA requires that thread blocks be independent. So one thread block must be able to complete its execution, regardless of the states of the other thread blocks</a:t>
            </a:r>
            <a:r>
              <a:rPr lang="en-US" altLang="zh-CN" dirty="0"/>
              <a:t> </a:t>
            </a:r>
            <a:br>
              <a:rPr lang="en-US" altLang="zh-CN" dirty="0"/>
            </a:br>
            <a:endParaRPr lang="en-US" dirty="0"/>
          </a:p>
        </p:txBody>
      </p:sp>
    </p:spTree>
    <p:extLst>
      <p:ext uri="{BB962C8B-B14F-4D97-AF65-F5344CB8AC3E}">
        <p14:creationId xmlns:p14="http://schemas.microsoft.com/office/powerpoint/2010/main" val="2771013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26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487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Times-Roman"/>
              </a:rPr>
              <a:t>A call to </a:t>
            </a:r>
            <a:r>
              <a:rPr lang="en-US" altLang="zh-CN" sz="1800" b="0" i="0" dirty="0" err="1">
                <a:solidFill>
                  <a:srgbClr val="000000"/>
                </a:solidFill>
                <a:effectLst/>
                <a:latin typeface="LetterGothic"/>
              </a:rPr>
              <a:t>cudaMemcpy</a:t>
            </a:r>
            <a:r>
              <a:rPr lang="en-US" altLang="zh-CN" sz="1800" b="0" i="0" dirty="0">
                <a:solidFill>
                  <a:srgbClr val="000000"/>
                </a:solidFill>
                <a:effectLst/>
                <a:latin typeface="LetterGothic"/>
              </a:rPr>
              <a:t> </a:t>
            </a:r>
            <a:r>
              <a:rPr lang="en-US" altLang="zh-CN" sz="1800" b="0" i="0" dirty="0">
                <a:solidFill>
                  <a:srgbClr val="000000"/>
                </a:solidFill>
                <a:effectLst/>
                <a:latin typeface="Times-Roman"/>
              </a:rPr>
              <a:t>is </a:t>
            </a:r>
            <a:r>
              <a:rPr lang="en-US" altLang="zh-CN" sz="1800" b="0" i="1" dirty="0">
                <a:solidFill>
                  <a:srgbClr val="000000"/>
                </a:solidFill>
                <a:effectLst/>
                <a:latin typeface="Times-Italic"/>
              </a:rPr>
              <a:t>synchronous</a:t>
            </a:r>
            <a:r>
              <a:rPr lang="en-US" altLang="zh-CN" sz="1800" b="0" i="0" dirty="0">
                <a:solidFill>
                  <a:srgbClr val="000000"/>
                </a:solidFill>
                <a:effectLst/>
                <a:latin typeface="Times-Roman"/>
              </a:rPr>
              <a:t>, so it waits for the kernel to finish executing before carrying out the transfer.</a:t>
            </a:r>
            <a:r>
              <a:rPr lang="en-US" altLang="zh-CN" sz="1600" dirty="0"/>
              <a:t> </a:t>
            </a:r>
            <a:endParaRPr lang="en-US" altLang="zh-CN" sz="1800" b="0" i="0" dirty="0">
              <a:solidFill>
                <a:srgbClr val="000000"/>
              </a:solidFill>
              <a:effectLst/>
              <a:latin typeface="Times-Roman"/>
            </a:endParaRPr>
          </a:p>
          <a:p>
            <a:endParaRPr lang="en-US" altLang="zh-CN" sz="1800" b="0" i="0" dirty="0">
              <a:solidFill>
                <a:srgbClr val="000000"/>
              </a:solidFill>
              <a:effectLst/>
              <a:latin typeface="Times-Roman"/>
            </a:endParaRPr>
          </a:p>
          <a:p>
            <a:endParaRPr lang="en-US" altLang="zh-CN" sz="1800" b="0" i="0" dirty="0">
              <a:solidFill>
                <a:srgbClr val="000000"/>
              </a:solidFill>
              <a:effectLst/>
              <a:latin typeface="Times-Roman"/>
            </a:endParaRPr>
          </a:p>
          <a:p>
            <a:r>
              <a:rPr lang="en-US" altLang="zh-CN" sz="1800" b="0" i="0" dirty="0">
                <a:solidFill>
                  <a:srgbClr val="000000"/>
                </a:solidFill>
                <a:effectLst/>
                <a:latin typeface="Times-Roman"/>
              </a:rPr>
              <a:t>The function </a:t>
            </a:r>
            <a:r>
              <a:rPr lang="en-US" altLang="zh-CN" sz="1800" b="0" i="0" dirty="0" err="1">
                <a:solidFill>
                  <a:srgbClr val="000000"/>
                </a:solidFill>
                <a:effectLst/>
                <a:latin typeface="LetterGothic"/>
              </a:rPr>
              <a:t>cudaMallocManaged</a:t>
            </a:r>
            <a:r>
              <a:rPr lang="en-US" altLang="zh-CN" sz="1800" b="0" i="0" dirty="0">
                <a:solidFill>
                  <a:srgbClr val="000000"/>
                </a:solidFill>
                <a:effectLst/>
                <a:latin typeface="LetterGothic"/>
              </a:rPr>
              <a:t> </a:t>
            </a:r>
            <a:r>
              <a:rPr lang="en-US" altLang="zh-CN" sz="1800" b="0" i="0" dirty="0">
                <a:solidFill>
                  <a:srgbClr val="000000"/>
                </a:solidFill>
                <a:effectLst/>
                <a:latin typeface="Times-Roman"/>
              </a:rPr>
              <a:t>is one of several CUDA memory allocation functions. It allocates memory that will be automatically managed by the “unified memory system.” This is a relatively recent addition to CUDA</a:t>
            </a:r>
            <a:r>
              <a:rPr lang="en-US" altLang="zh-CN" sz="1800" b="0" i="0" dirty="0">
                <a:solidFill>
                  <a:srgbClr val="0080AC"/>
                </a:solidFill>
                <a:effectLst/>
                <a:latin typeface="Times-Roman"/>
              </a:rPr>
              <a:t> </a:t>
            </a:r>
            <a:r>
              <a:rPr lang="en-US" altLang="zh-CN" sz="1800" b="0" i="0" dirty="0">
                <a:solidFill>
                  <a:srgbClr val="000000"/>
                </a:solidFill>
                <a:effectLst/>
                <a:latin typeface="Times-Roman"/>
              </a:rPr>
              <a:t>and it allows a programmer to write CUDA programs as if the host and device shared a single memory: pointers referring to memory allocated with </a:t>
            </a:r>
            <a:r>
              <a:rPr lang="en-US" altLang="zh-CN" sz="1800" b="0" i="0" dirty="0" err="1">
                <a:solidFill>
                  <a:srgbClr val="000000"/>
                </a:solidFill>
                <a:effectLst/>
                <a:latin typeface="LetterGothic"/>
              </a:rPr>
              <a:t>cudaMallocManaged</a:t>
            </a:r>
            <a:r>
              <a:rPr lang="en-US" altLang="zh-CN" sz="1800" b="0" i="0" dirty="0">
                <a:solidFill>
                  <a:srgbClr val="000000"/>
                </a:solidFill>
                <a:effectLst/>
                <a:latin typeface="LetterGothic"/>
              </a:rPr>
              <a:t> </a:t>
            </a:r>
            <a:r>
              <a:rPr lang="en-US" altLang="zh-CN" sz="1800" b="0" i="0" dirty="0">
                <a:solidFill>
                  <a:srgbClr val="000000"/>
                </a:solidFill>
                <a:effectLst/>
                <a:latin typeface="Times-Roman"/>
              </a:rPr>
              <a:t>can be used on both the device and the host, even when the host and the device have separate physical memories.</a:t>
            </a:r>
            <a:r>
              <a:rPr lang="en-US" altLang="zh-CN" dirty="0"/>
              <a:t> </a:t>
            </a:r>
          </a:p>
          <a:p>
            <a:endParaRPr lang="en-US" altLang="zh-CN" dirty="0"/>
          </a:p>
          <a:p>
            <a:r>
              <a:rPr lang="en-US" altLang="zh-CN" sz="1800" b="0" i="0" dirty="0">
                <a:solidFill>
                  <a:srgbClr val="000000"/>
                </a:solidFill>
                <a:effectLst/>
                <a:latin typeface="Times-Roman"/>
              </a:rPr>
              <a:t>When a program uses unified memory, it is up to the system to decide when to transfer from the host to the device or vice versa. In programs that explicitly transfer data, it is up to the programmer to include code that implements the transfers, and she may be able to exploit her knowledge of the code to do things that reduce the cost of transfers</a:t>
            </a:r>
            <a:r>
              <a:rPr lang="en-US" altLang="zh-CN" dirty="0"/>
              <a:t> </a:t>
            </a:r>
            <a:br>
              <a:rPr lang="en-US" altLang="zh-CN" dirty="0"/>
            </a:br>
            <a:br>
              <a:rPr lang="en-US" altLang="zh-CN" dirty="0"/>
            </a:br>
            <a:endParaRPr lang="zh-CN" altLang="en-US" dirty="0"/>
          </a:p>
        </p:txBody>
      </p:sp>
    </p:spTree>
    <p:extLst>
      <p:ext uri="{BB962C8B-B14F-4D97-AF65-F5344CB8AC3E}">
        <p14:creationId xmlns:p14="http://schemas.microsoft.com/office/powerpoint/2010/main" val="388820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582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905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05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70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6694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__global__ </a:t>
            </a:r>
            <a:r>
              <a:rPr lang="zh-CN" altLang="en-US"/>
              <a:t>不允许引用</a:t>
            </a:r>
            <a:r>
              <a:rPr lang="zh-CN" altLang="en-US" dirty="0"/>
              <a:t>类型参数</a:t>
            </a:r>
            <a:endParaRPr lang="en-US" dirty="0"/>
          </a:p>
        </p:txBody>
      </p:sp>
    </p:spTree>
    <p:extLst>
      <p:ext uri="{BB962C8B-B14F-4D97-AF65-F5344CB8AC3E}">
        <p14:creationId xmlns:p14="http://schemas.microsoft.com/office/powerpoint/2010/main" val="789332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77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03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68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altLang="zh-CN" b="1" i="0" dirty="0">
                <a:solidFill>
                  <a:srgbClr val="0D0D0D"/>
                </a:solidFill>
                <a:effectLst/>
                <a:latin typeface="Söhne"/>
              </a:rPr>
              <a:t>Complex control mechanisms</a:t>
            </a:r>
            <a:r>
              <a:rPr lang="en-US" altLang="zh-CN" b="0" i="0" dirty="0">
                <a:solidFill>
                  <a:srgbClr val="0D0D0D"/>
                </a:solidFill>
                <a:effectLst/>
                <a:latin typeface="Söhne"/>
              </a:rPr>
              <a:t>: CPUs have complex control mechanisms to manage instruction execution, handle interrupts, coordinate data flow, and manage resources efficiently. These mechanisms ensure that instructions are executed correctly and efficiently.</a:t>
            </a:r>
          </a:p>
          <a:p>
            <a:pPr algn="l">
              <a:buFont typeface="+mj-lt"/>
              <a:buNone/>
            </a:pPr>
            <a:r>
              <a:rPr lang="en-US" altLang="zh-CN" b="1" i="0" dirty="0">
                <a:solidFill>
                  <a:srgbClr val="0D0D0D"/>
                </a:solidFill>
                <a:effectLst/>
                <a:latin typeface="Söhne"/>
              </a:rPr>
              <a:t>Branch prediction</a:t>
            </a:r>
            <a:r>
              <a:rPr lang="en-US" altLang="zh-CN" b="0" i="0" dirty="0">
                <a:solidFill>
                  <a:srgbClr val="0D0D0D"/>
                </a:solidFill>
                <a:effectLst/>
                <a:latin typeface="Söhne"/>
              </a:rPr>
              <a:t>: CPUs use branch prediction mechanisms to anticipate the outcome of conditional branches in code. This helps in minimizing the performance impact of branch instructions by speculatively executing instructions based on predictions, which leads to improved performance by reducing stalls and keeping the pipeline filled with instructions, even if some of them end up being discarded later.</a:t>
            </a:r>
          </a:p>
          <a:p>
            <a:r>
              <a:rPr lang="en-US" altLang="zh-CN" b="1" i="0" dirty="0">
                <a:solidFill>
                  <a:srgbClr val="0D0D0D"/>
                </a:solidFill>
                <a:effectLst/>
                <a:latin typeface="Söhne"/>
              </a:rPr>
              <a:t>High overhead of thread context switches</a:t>
            </a:r>
            <a:r>
              <a:rPr lang="en-US" altLang="zh-CN" b="0" i="0" dirty="0">
                <a:solidFill>
                  <a:srgbClr val="0D0D0D"/>
                </a:solidFill>
                <a:effectLst/>
                <a:latin typeface="Söhne"/>
              </a:rPr>
              <a:t>: Context switching between threads imposes overhead on the CPU, as it involves saving and restoring the state of the processor registers and other resources.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i="0" dirty="0">
                <a:solidFill>
                  <a:srgbClr val="0D0D0D"/>
                </a:solidFill>
                <a:effectLst/>
                <a:latin typeface="Söhne"/>
              </a:rPr>
              <a:t>Reduced latency of one or two threads running</a:t>
            </a:r>
            <a:r>
              <a:rPr lang="en-US" altLang="zh-CN" b="0" i="0" dirty="0">
                <a:solidFill>
                  <a:srgbClr val="0D0D0D"/>
                </a:solidFill>
                <a:effectLst/>
                <a:latin typeface="Söhne"/>
              </a:rPr>
              <a:t>: Despite the overhead of context switching, CPUs can still achieve low latency for one or two threads running concurrently. This is because modern CPUs are designed to efficiently execute instructions in parallel and handle multiple threads simultaneously, leveraging techniques like out-of-order execution and hyper-threading.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i="0" dirty="0">
              <a:solidFill>
                <a:srgbClr val="0D0D0D"/>
              </a:solidFill>
              <a:effectLst/>
              <a:latin typeface="Söhne"/>
            </a:endParaRPr>
          </a:p>
          <a:p>
            <a:pPr algn="l"/>
            <a:r>
              <a:rPr lang="en-US" altLang="zh-CN" b="0" i="0" dirty="0">
                <a:solidFill>
                  <a:srgbClr val="0D0D0D"/>
                </a:solidFill>
                <a:effectLst/>
                <a:latin typeface="Söhne"/>
              </a:rPr>
              <a:t>Traditionally, instructions are executed in the order they appear in the program. However, in out-of-order execution, the CPU dynamically reorders the execution of instructions to maximize the utilization of execution units and minimize idle time.</a:t>
            </a:r>
          </a:p>
          <a:p>
            <a:pPr algn="l"/>
            <a:r>
              <a:rPr lang="en-US" altLang="zh-CN" b="0" i="0" dirty="0">
                <a:solidFill>
                  <a:srgbClr val="0D0D0D"/>
                </a:solidFill>
                <a:effectLst/>
                <a:latin typeface="Söhne"/>
              </a:rPr>
              <a:t>Here's how it works:</a:t>
            </a:r>
          </a:p>
          <a:p>
            <a:pPr algn="l">
              <a:buFont typeface="Arial" panose="020B0604020202020204" pitchFamily="34" charset="0"/>
              <a:buChar char="•"/>
            </a:pPr>
            <a:r>
              <a:rPr lang="en-US" altLang="zh-CN" b="0" i="0" dirty="0">
                <a:solidFill>
                  <a:srgbClr val="0D0D0D"/>
                </a:solidFill>
                <a:effectLst/>
                <a:latin typeface="Söhne"/>
              </a:rPr>
              <a:t>Instructions are fetched and decoded in order but are then dispatched to the execution units out of order, based on data availability and resource availability.</a:t>
            </a:r>
          </a:p>
          <a:p>
            <a:pPr algn="l">
              <a:buFont typeface="Arial" panose="020B0604020202020204" pitchFamily="34" charset="0"/>
              <a:buChar char="•"/>
            </a:pPr>
            <a:r>
              <a:rPr lang="en-US" altLang="zh-CN" b="0" i="0" dirty="0">
                <a:solidFill>
                  <a:srgbClr val="0D0D0D"/>
                </a:solidFill>
                <a:effectLst/>
                <a:latin typeface="Söhne"/>
              </a:rPr>
              <a:t>The CPU employs sophisticated hardware mechanisms, such as reservation stations and reorder buffers, to track dependencies between instructions and ensure correct program execution despite the out-of-order execution.</a:t>
            </a:r>
          </a:p>
          <a:p>
            <a:pPr algn="l">
              <a:buFont typeface="Arial" panose="020B0604020202020204" pitchFamily="34" charset="0"/>
              <a:buChar char="•"/>
            </a:pPr>
            <a:r>
              <a:rPr lang="en-US" altLang="zh-CN" b="0" i="0" dirty="0">
                <a:solidFill>
                  <a:srgbClr val="0D0D0D"/>
                </a:solidFill>
                <a:effectLst/>
                <a:latin typeface="Söhne"/>
              </a:rPr>
              <a:t>For example, if one instruction is waiting for the result of a previous instruction, the CPU can execute subsequent independent instructions in the meantime, improving overall throughput.</a:t>
            </a:r>
          </a:p>
          <a:p>
            <a:pPr algn="l">
              <a:buFont typeface="Arial" panose="020B0604020202020204" pitchFamily="34" charset="0"/>
              <a:buChar char="•"/>
            </a:pPr>
            <a:r>
              <a:rPr lang="en-US" altLang="zh-CN" b="0" i="0" dirty="0">
                <a:solidFill>
                  <a:srgbClr val="0D0D0D"/>
                </a:solidFill>
                <a:effectLst/>
                <a:latin typeface="Söhne"/>
              </a:rPr>
              <a:t>Out-of-order execution allows the CPU to make better use of its resources and reduce the impact of pipeline stalls, resulting in improved performance for many workloads.</a:t>
            </a:r>
          </a:p>
          <a:p>
            <a:pPr algn="l">
              <a:buFont typeface="Arial" panose="020B0604020202020204" pitchFamily="34" charset="0"/>
              <a:buChar char="•"/>
            </a:pPr>
            <a:endParaRPr lang="en-US" altLang="zh-CN" b="0" i="0" dirty="0">
              <a:solidFill>
                <a:srgbClr val="0D0D0D"/>
              </a:solidFill>
              <a:effectLst/>
              <a:latin typeface="Söhne"/>
            </a:endParaRPr>
          </a:p>
          <a:p>
            <a:pPr algn="l">
              <a:buFont typeface="Arial" panose="020B0604020202020204" pitchFamily="34" charset="0"/>
              <a:buNone/>
            </a:pPr>
            <a:r>
              <a:rPr lang="en-US" altLang="zh-CN" b="0" i="0" dirty="0">
                <a:solidFill>
                  <a:srgbClr val="0D0D0D"/>
                </a:solidFill>
                <a:effectLst/>
                <a:latin typeface="Söhne"/>
              </a:rPr>
              <a:t>Hyper-Threading, also known as simultaneous multithreading (SMT), is a technology developed by Intel that enables a single physical CPU core to appear as two logical cores to the operating system. Each logical core shares the resources of the physical core, such as execution units and cache, but maintains its own architectural state.</a:t>
            </a:r>
          </a:p>
          <a:p>
            <a:pPr algn="l">
              <a:buFont typeface="Arial" panose="020B0604020202020204" pitchFamily="34" charset="0"/>
              <a:buNone/>
            </a:pPr>
            <a:endParaRPr lang="en-US" altLang="zh-CN" b="0" i="0" dirty="0">
              <a:solidFill>
                <a:srgbClr val="0D0D0D"/>
              </a:solidFill>
              <a:effectLst/>
              <a:latin typeface="Söhne"/>
            </a:endParaRPr>
          </a:p>
          <a:p>
            <a:pPr algn="l">
              <a:buFont typeface="Arial" panose="020B0604020202020204" pitchFamily="34" charset="0"/>
              <a:buNone/>
            </a:pPr>
            <a:r>
              <a:rPr lang="en-US" altLang="zh-CN" b="0" i="0" dirty="0">
                <a:solidFill>
                  <a:srgbClr val="0D0D0D"/>
                </a:solidFill>
                <a:effectLst/>
                <a:latin typeface="Söhne"/>
              </a:rPr>
              <a:t>GPU </a:t>
            </a:r>
            <a:r>
              <a:rPr lang="zh-CN" altLang="en-US" b="0" i="0" dirty="0">
                <a:solidFill>
                  <a:srgbClr val="0D0D0D"/>
                </a:solidFill>
                <a:effectLst/>
                <a:latin typeface="Söhne"/>
              </a:rPr>
              <a:t>的运算单元通常更节能，因为它们更多地专注于数值计算而不是通用目的计算。</a:t>
            </a:r>
            <a:endParaRPr lang="en-US" altLang="zh-CN" b="0" i="0" dirty="0">
              <a:solidFill>
                <a:srgbClr val="0D0D0D"/>
              </a:solidFill>
              <a:effectLst/>
              <a:latin typeface="Söhne"/>
            </a:endParaRPr>
          </a:p>
        </p:txBody>
      </p:sp>
    </p:spTree>
    <p:extLst>
      <p:ext uri="{BB962C8B-B14F-4D97-AF65-F5344CB8AC3E}">
        <p14:creationId xmlns:p14="http://schemas.microsoft.com/office/powerpoint/2010/main" val="385157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F1F1F"/>
                </a:solidFill>
                <a:effectLst/>
                <a:latin typeface="Google Sans"/>
              </a:rPr>
              <a:t>PCIe Gen 3 operates at </a:t>
            </a:r>
            <a:r>
              <a:rPr lang="en-US" altLang="zh-CN" b="0" i="0" dirty="0">
                <a:solidFill>
                  <a:srgbClr val="040C28"/>
                </a:solidFill>
                <a:effectLst/>
                <a:latin typeface="Google Sans"/>
              </a:rPr>
              <a:t>8 GT/s</a:t>
            </a:r>
            <a:r>
              <a:rPr lang="en-US" altLang="zh-CN" b="0" i="0" dirty="0">
                <a:solidFill>
                  <a:srgbClr val="1F1F1F"/>
                </a:solidFill>
                <a:effectLst/>
                <a:latin typeface="Google Sans"/>
              </a:rPr>
              <a:t> (</a:t>
            </a:r>
            <a:r>
              <a:rPr lang="en-US" altLang="zh-CN" b="0" i="0" dirty="0" err="1">
                <a:solidFill>
                  <a:srgbClr val="1F1F1F"/>
                </a:solidFill>
                <a:effectLst/>
                <a:latin typeface="Google Sans"/>
              </a:rPr>
              <a:t>gigatransfers</a:t>
            </a:r>
            <a:r>
              <a:rPr lang="en-US" altLang="zh-CN" b="0" i="0" dirty="0">
                <a:solidFill>
                  <a:srgbClr val="1F1F1F"/>
                </a:solidFill>
                <a:effectLst/>
                <a:latin typeface="Google Sans"/>
              </a:rPr>
              <a:t> per second) which roughly translates to 1 GB/s per PCIe lane.</a:t>
            </a:r>
            <a:endParaRPr lang="en-US" dirty="0"/>
          </a:p>
        </p:txBody>
      </p:sp>
    </p:spTree>
    <p:extLst>
      <p:ext uri="{BB962C8B-B14F-4D97-AF65-F5344CB8AC3E}">
        <p14:creationId xmlns:p14="http://schemas.microsoft.com/office/powerpoint/2010/main" val="368156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0D0D0D"/>
                </a:solidFill>
                <a:effectLst/>
                <a:latin typeface="Söhne"/>
              </a:rPr>
              <a:t>共享调度器（</a:t>
            </a:r>
            <a:r>
              <a:rPr lang="en-US" altLang="zh-CN" b="1" i="0" dirty="0">
                <a:solidFill>
                  <a:srgbClr val="0D0D0D"/>
                </a:solidFill>
                <a:effectLst/>
                <a:latin typeface="Söhne"/>
              </a:rPr>
              <a:t>Shared Scheduler</a:t>
            </a:r>
            <a:r>
              <a:rPr lang="zh-CN" altLang="en-US" b="1" i="0" dirty="0">
                <a:solidFill>
                  <a:srgbClr val="0D0D0D"/>
                </a:solidFill>
                <a:effectLst/>
                <a:latin typeface="Söhne"/>
              </a:rPr>
              <a:t>）</a:t>
            </a:r>
            <a:r>
              <a:rPr lang="zh-CN" altLang="en-US" b="0" i="0" dirty="0">
                <a:solidFill>
                  <a:srgbClr val="0D0D0D"/>
                </a:solidFill>
                <a:effectLst/>
                <a:latin typeface="Söhne"/>
              </a:rPr>
              <a:t>：在单个流多处理器中，有一个调度器（</a:t>
            </a:r>
            <a:r>
              <a:rPr lang="en-US" altLang="zh-CN" b="0" i="0" dirty="0">
                <a:solidFill>
                  <a:srgbClr val="0D0D0D"/>
                </a:solidFill>
                <a:effectLst/>
                <a:latin typeface="Söhne"/>
              </a:rPr>
              <a:t>Scheduler</a:t>
            </a:r>
            <a:r>
              <a:rPr lang="zh-CN" altLang="en-US" b="0" i="0" dirty="0">
                <a:solidFill>
                  <a:srgbClr val="0D0D0D"/>
                </a:solidFill>
                <a:effectLst/>
                <a:latin typeface="Söhne"/>
              </a:rPr>
              <a:t>）负责为所有 </a:t>
            </a:r>
            <a:r>
              <a:rPr lang="en-US" altLang="zh-CN" b="0" i="0" dirty="0">
                <a:solidFill>
                  <a:srgbClr val="0D0D0D"/>
                </a:solidFill>
                <a:effectLst/>
                <a:latin typeface="Söhne"/>
              </a:rPr>
              <a:t>CUDA </a:t>
            </a:r>
            <a:r>
              <a:rPr lang="zh-CN" altLang="en-US" b="0" i="0" dirty="0">
                <a:solidFill>
                  <a:srgbClr val="0D0D0D"/>
                </a:solidFill>
                <a:effectLst/>
                <a:latin typeface="Söhne"/>
              </a:rPr>
              <a:t>核心分配指令以执行。这个调度器会从待执行的指令池中选择适当的指令，并将它们分配给空闲的 </a:t>
            </a:r>
            <a:r>
              <a:rPr lang="en-US" altLang="zh-CN" b="0" i="0" dirty="0">
                <a:solidFill>
                  <a:srgbClr val="0D0D0D"/>
                </a:solidFill>
                <a:effectLst/>
                <a:latin typeface="Söhne"/>
              </a:rPr>
              <a:t>CUDA </a:t>
            </a:r>
            <a:r>
              <a:rPr lang="zh-CN" altLang="en-US" b="0" i="0" dirty="0">
                <a:solidFill>
                  <a:srgbClr val="0D0D0D"/>
                </a:solidFill>
                <a:effectLst/>
                <a:latin typeface="Söhne"/>
              </a:rPr>
              <a:t>核心。在共享调度器的情况下，所有 </a:t>
            </a:r>
            <a:r>
              <a:rPr lang="en-US" altLang="zh-CN" b="0" i="0" dirty="0">
                <a:solidFill>
                  <a:srgbClr val="0D0D0D"/>
                </a:solidFill>
                <a:effectLst/>
                <a:latin typeface="Söhne"/>
              </a:rPr>
              <a:t>CUDA </a:t>
            </a:r>
            <a:r>
              <a:rPr lang="zh-CN" altLang="en-US" b="0" i="0" dirty="0">
                <a:solidFill>
                  <a:srgbClr val="0D0D0D"/>
                </a:solidFill>
                <a:effectLst/>
                <a:latin typeface="Söhne"/>
              </a:rPr>
              <a:t>核心都共享同一个调度器。这意味着所有核心都使用同一个调度器来决定下一个要执行的指令，而不是每个核心都有自己的独立调度器。</a:t>
            </a:r>
          </a:p>
          <a:p>
            <a:pPr algn="l">
              <a:buFont typeface="+mj-lt"/>
              <a:buAutoNum type="arabicPeriod"/>
            </a:pPr>
            <a:r>
              <a:rPr lang="zh-CN" altLang="en-US" b="1" i="0" dirty="0">
                <a:solidFill>
                  <a:srgbClr val="0D0D0D"/>
                </a:solidFill>
                <a:effectLst/>
                <a:latin typeface="Söhne"/>
              </a:rPr>
              <a:t>共享指令缓存（</a:t>
            </a:r>
            <a:r>
              <a:rPr lang="en-US" altLang="zh-CN" b="1" i="0" dirty="0">
                <a:solidFill>
                  <a:srgbClr val="0D0D0D"/>
                </a:solidFill>
                <a:effectLst/>
                <a:latin typeface="Söhne"/>
              </a:rPr>
              <a:t>Shared Instruction Cache</a:t>
            </a:r>
            <a:r>
              <a:rPr lang="zh-CN" altLang="en-US" b="1" i="0" dirty="0">
                <a:solidFill>
                  <a:srgbClr val="0D0D0D"/>
                </a:solidFill>
                <a:effectLst/>
                <a:latin typeface="Söhne"/>
              </a:rPr>
              <a:t>）</a:t>
            </a:r>
            <a:r>
              <a:rPr lang="zh-CN" altLang="en-US" b="0" i="0" dirty="0">
                <a:solidFill>
                  <a:srgbClr val="0D0D0D"/>
                </a:solidFill>
                <a:effectLst/>
                <a:latin typeface="Söhne"/>
              </a:rPr>
              <a:t>：指令缓存存储了正在执行的指令，以便流多处理器可以快速访问它们。在单个流多处理器中，通常会有一个指令缓存，所有 </a:t>
            </a:r>
            <a:r>
              <a:rPr lang="en-US" altLang="zh-CN" b="0" i="0" dirty="0">
                <a:solidFill>
                  <a:srgbClr val="0D0D0D"/>
                </a:solidFill>
                <a:effectLst/>
                <a:latin typeface="Söhne"/>
              </a:rPr>
              <a:t>CUDA </a:t>
            </a:r>
            <a:r>
              <a:rPr lang="zh-CN" altLang="en-US" b="0" i="0" dirty="0">
                <a:solidFill>
                  <a:srgbClr val="0D0D0D"/>
                </a:solidFill>
                <a:effectLst/>
                <a:latin typeface="Söhne"/>
              </a:rPr>
              <a:t>核心共享它。这意味着所有核心都使用相同的指令缓存来获取它们需要执行的指令，而不是每个核心都有自己的独立指令缓存。</a:t>
            </a:r>
          </a:p>
          <a:p>
            <a:endParaRPr lang="zh-CN" altLang="en-US" dirty="0"/>
          </a:p>
        </p:txBody>
      </p:sp>
    </p:spTree>
    <p:extLst>
      <p:ext uri="{BB962C8B-B14F-4D97-AF65-F5344CB8AC3E}">
        <p14:creationId xmlns:p14="http://schemas.microsoft.com/office/powerpoint/2010/main" val="1844134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SIMT emphasize the independence and flexibility of individual threads, each with its own set of state registers, memory addresses (Each thread in a SIMT architecture has its own unique thread context, including its own program counter and memory address space. Therefore, each thread can access different memory addresses independently of other threads.), and execution paths (Each thread in a SIMT architecture executes independently, following its own execution path through the program. Threads may diverge or converge based on conditional branches).</a:t>
            </a:r>
          </a:p>
          <a:p>
            <a:r>
              <a:rPr lang="en-US" altLang="zh-CN" b="0" i="0" dirty="0">
                <a:solidFill>
                  <a:srgbClr val="0D0D0D"/>
                </a:solidFill>
                <a:effectLst/>
                <a:latin typeface="Söhne"/>
              </a:rPr>
              <a:t>vs</a:t>
            </a:r>
          </a:p>
          <a:p>
            <a:r>
              <a:rPr lang="en-US" altLang="zh-CN" b="0" i="0" dirty="0">
                <a:solidFill>
                  <a:srgbClr val="0D0D0D"/>
                </a:solidFill>
                <a:effectLst/>
                <a:latin typeface="Söhne"/>
              </a:rPr>
              <a:t>SIMD architectures, on the other hand, focus on executing the same instruction on multiple data elements simultaneously, typically with fewer state registers and shared memory address space among processing elements.</a:t>
            </a:r>
          </a:p>
          <a:p>
            <a:endParaRPr lang="en-US" altLang="zh-CN" b="0" i="0" dirty="0">
              <a:solidFill>
                <a:srgbClr val="0D0D0D"/>
              </a:solidFill>
              <a:effectLst/>
              <a:latin typeface="Söhne"/>
            </a:endParaRPr>
          </a:p>
          <a:p>
            <a:endParaRPr lang="en-US" altLang="zh-CN" b="0" i="0" dirty="0">
              <a:solidFill>
                <a:srgbClr val="0D0D0D"/>
              </a:solidFill>
              <a:effectLst/>
              <a:latin typeface="Söhne"/>
            </a:endParaRPr>
          </a:p>
          <a:p>
            <a:r>
              <a:rPr lang="en-US" altLang="zh-CN" b="0" i="0" dirty="0">
                <a:solidFill>
                  <a:srgbClr val="0D0D0D"/>
                </a:solidFill>
                <a:effectLst/>
                <a:latin typeface="Söhne"/>
              </a:rPr>
              <a:t>The warp scheduler in the SM manages the order in which warps are executed and ensures that the SM remains fully utilized by keeping all execution units busy.</a:t>
            </a:r>
          </a:p>
          <a:p>
            <a:endParaRPr lang="en-US" altLang="zh-CN" b="0" i="0" dirty="0">
              <a:solidFill>
                <a:srgbClr val="0D0D0D"/>
              </a:solidFill>
              <a:effectLst/>
              <a:latin typeface="Söhne"/>
            </a:endParaRPr>
          </a:p>
          <a:p>
            <a:r>
              <a:rPr lang="en-US" altLang="zh-CN" b="0" i="0" dirty="0">
                <a:solidFill>
                  <a:srgbClr val="0D0D0D"/>
                </a:solidFill>
                <a:effectLst/>
                <a:latin typeface="Söhne"/>
              </a:rPr>
              <a:t>Instructions are fetched from the instruction cache and decoded. The decoded instructions are dispatched to the execution units within the SM. Each warp is assigned to an execution unit based on the type of instruction being executed. Instructions within a warp are executed in parallel, with the execution unit processing multiple threads' instructions simultaneously. Each instruction goes through several pipeline stages within the execution unit, including instruction fetch, decode, operand fetch, execute, and writeback. If threads within a warp take different execution paths (e.g., due to conditional branches), the SM executes both paths concurrently through a process called warp divergence. This involves disabling threads that are not taking the current execution path and stalling their execution until they can be synchronized with other threads in the warp. </a:t>
            </a:r>
            <a:endParaRPr lang="zh-CN" altLang="en-US" dirty="0"/>
          </a:p>
        </p:txBody>
      </p:sp>
    </p:spTree>
    <p:extLst>
      <p:ext uri="{BB962C8B-B14F-4D97-AF65-F5344CB8AC3E}">
        <p14:creationId xmlns:p14="http://schemas.microsoft.com/office/powerpoint/2010/main" val="43288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02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D0D0D"/>
                </a:solidFill>
                <a:effectLst/>
                <a:latin typeface="Söhne"/>
              </a:rPr>
              <a:t>Tensor cores are specialized processing units found in NVIDIA GPUs that are designed specifically to accelerate tensor operations, which are fundamental to deep learning and artificial intelligence (AI) workloads.</a:t>
            </a:r>
          </a:p>
          <a:p>
            <a:r>
              <a:rPr lang="en-US" b="0" i="0" dirty="0">
                <a:solidFill>
                  <a:srgbClr val="0D0D0D"/>
                </a:solidFill>
                <a:effectLst/>
                <a:latin typeface="Söhne"/>
              </a:rPr>
              <a:t>Ray tracing cores </a:t>
            </a:r>
            <a:r>
              <a:rPr lang="en-US" altLang="zh-CN" b="0" i="0" dirty="0">
                <a:solidFill>
                  <a:srgbClr val="0D0D0D"/>
                </a:solidFill>
                <a:effectLst/>
                <a:latin typeface="Söhne"/>
              </a:rPr>
              <a:t>designed specifically to accelerate ray tracing operations. Ray tracing is a rendering technique used in computer graphics to generate highly realistic images by simulating the way light interacts with objects in a scene.</a:t>
            </a:r>
            <a:endParaRPr lang="en-US" dirty="0"/>
          </a:p>
        </p:txBody>
      </p:sp>
    </p:spTree>
    <p:extLst>
      <p:ext uri="{BB962C8B-B14F-4D97-AF65-F5344CB8AC3E}">
        <p14:creationId xmlns:p14="http://schemas.microsoft.com/office/powerpoint/2010/main" val="152999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97280" y="2556515"/>
            <a:ext cx="12435840" cy="1764030"/>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595" indent="0" algn="ctr">
              <a:buNone/>
              <a:defRPr>
                <a:solidFill>
                  <a:schemeClr val="tx1">
                    <a:tint val="75000"/>
                  </a:schemeClr>
                </a:solidFill>
              </a:defRPr>
            </a:lvl2pPr>
            <a:lvl3pPr marL="1097190" indent="0" algn="ctr">
              <a:buNone/>
              <a:defRPr>
                <a:solidFill>
                  <a:schemeClr val="tx1">
                    <a:tint val="75000"/>
                  </a:schemeClr>
                </a:solidFill>
              </a:defRPr>
            </a:lvl3pPr>
            <a:lvl4pPr marL="1645786" indent="0" algn="ctr">
              <a:buNone/>
              <a:defRPr>
                <a:solidFill>
                  <a:schemeClr val="tx1">
                    <a:tint val="75000"/>
                  </a:schemeClr>
                </a:solidFill>
              </a:defRPr>
            </a:lvl4pPr>
            <a:lvl5pPr marL="2194381" indent="0" algn="ctr">
              <a:buNone/>
              <a:defRPr>
                <a:solidFill>
                  <a:schemeClr val="tx1">
                    <a:tint val="75000"/>
                  </a:schemeClr>
                </a:solidFill>
              </a:defRPr>
            </a:lvl5pPr>
            <a:lvl6pPr marL="2742974" indent="0" algn="ctr">
              <a:buNone/>
              <a:defRPr>
                <a:solidFill>
                  <a:schemeClr val="tx1">
                    <a:tint val="75000"/>
                  </a:schemeClr>
                </a:solidFill>
              </a:defRPr>
            </a:lvl6pPr>
            <a:lvl7pPr marL="3291570" indent="0" algn="ctr">
              <a:buNone/>
              <a:defRPr>
                <a:solidFill>
                  <a:schemeClr val="tx1">
                    <a:tint val="75000"/>
                  </a:schemeClr>
                </a:solidFill>
              </a:defRPr>
            </a:lvl7pPr>
            <a:lvl8pPr marL="3840165" indent="0" algn="ctr">
              <a:buNone/>
              <a:defRPr>
                <a:solidFill>
                  <a:schemeClr val="tx1">
                    <a:tint val="75000"/>
                  </a:schemeClr>
                </a:solidFill>
              </a:defRPr>
            </a:lvl8pPr>
            <a:lvl9pPr marL="43887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68671A-1028-4918-B52D-F225EDA688D1}" type="slidenum">
              <a:rPr lang="zh-CN" altLang="en-US"/>
              <a:pPr>
                <a:defRPr/>
              </a:pPr>
              <a:t>‹#›</a:t>
            </a:fld>
            <a:endParaRPr lang="zh-CN" altLang="en-US"/>
          </a:p>
        </p:txBody>
      </p:sp>
    </p:spTree>
    <p:extLst>
      <p:ext uri="{BB962C8B-B14F-4D97-AF65-F5344CB8AC3E}">
        <p14:creationId xmlns:p14="http://schemas.microsoft.com/office/powerpoint/2010/main" val="110361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AFD8D9-97CE-47AB-99B6-669B4E33450F}" type="slidenum">
              <a:rPr lang="zh-CN" altLang="en-US"/>
              <a:pPr>
                <a:defRPr/>
              </a:pPr>
              <a:t>‹#›</a:t>
            </a:fld>
            <a:endParaRPr lang="zh-CN" altLang="en-US"/>
          </a:p>
        </p:txBody>
      </p:sp>
    </p:spTree>
    <p:extLst>
      <p:ext uri="{BB962C8B-B14F-4D97-AF65-F5344CB8AC3E}">
        <p14:creationId xmlns:p14="http://schemas.microsoft.com/office/powerpoint/2010/main" val="55236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7040" y="329568"/>
            <a:ext cx="3291840" cy="702183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1520" y="329568"/>
            <a:ext cx="9631680" cy="702183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4D234CD-C4BF-451E-A810-76886530BD7F}" type="slidenum">
              <a:rPr lang="zh-CN" altLang="en-US"/>
              <a:pPr>
                <a:defRPr/>
              </a:pPr>
              <a:t>‹#›</a:t>
            </a:fld>
            <a:endParaRPr lang="zh-CN" altLang="en-US"/>
          </a:p>
        </p:txBody>
      </p:sp>
    </p:spTree>
    <p:extLst>
      <p:ext uri="{BB962C8B-B14F-4D97-AF65-F5344CB8AC3E}">
        <p14:creationId xmlns:p14="http://schemas.microsoft.com/office/powerpoint/2010/main" val="32429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30624" y="82352"/>
            <a:ext cx="9433048" cy="848060"/>
          </a:xfrm>
          <a:prstGeom prst="rect">
            <a:avLst/>
          </a:prstGeom>
        </p:spPr>
        <p:txBody>
          <a:bodyPr/>
          <a:lstStyle>
            <a:lvl1pPr>
              <a:defRPr b="1" i="0" baseline="0">
                <a:solidFill>
                  <a:schemeClr val="accent1">
                    <a:lumMod val="50000"/>
                  </a:schemeClr>
                </a:solidFill>
                <a:latin typeface="Lantinghei SC Heavy"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411446" indent="-411446">
              <a:buClr>
                <a:srgbClr val="FF0000"/>
              </a:buClr>
              <a:buSzPct val="100000"/>
              <a:buFontTx/>
              <a:buBlip>
                <a:blip r:embed="rId2"/>
              </a:buBlip>
              <a:defRPr baseline="0">
                <a:solidFill>
                  <a:srgbClr val="0070C0"/>
                </a:solidFill>
                <a:latin typeface="Helvetica Neue" panose="02000503000000020004" pitchFamily="2" charset="0"/>
              </a:defRPr>
            </a:lvl1pPr>
            <a:lvl2pPr>
              <a:defRPr baseline="0">
                <a:solidFill>
                  <a:schemeClr val="tx1"/>
                </a:solidFill>
                <a:latin typeface="+mn-lt"/>
              </a:defRPr>
            </a:lvl2pPr>
            <a:lvl3pPr>
              <a:defRPr baseline="0">
                <a:solidFill>
                  <a:schemeClr val="tx1"/>
                </a:solidFill>
                <a:latin typeface="+mn-lt"/>
              </a:defRPr>
            </a:lvl3pPr>
            <a:lvl4pPr>
              <a:defRPr baseline="0">
                <a:solidFill>
                  <a:schemeClr val="tx1"/>
                </a:solidFill>
                <a:latin typeface="+mn-lt"/>
              </a:defRPr>
            </a:lvl4pPr>
            <a:lvl5pPr>
              <a:defRPr baseline="0">
                <a:solidFill>
                  <a:schemeClr val="tx1"/>
                </a:solidFill>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40A734-EF3B-425E-9970-80954DDB0807}" type="slidenum">
              <a:rPr lang="zh-CN" altLang="en-US"/>
              <a:pPr>
                <a:defRPr/>
              </a:pPr>
              <a:t>‹#›</a:t>
            </a:fld>
            <a:endParaRPr lang="zh-CN" altLang="en-US"/>
          </a:p>
        </p:txBody>
      </p:sp>
      <p:pic>
        <p:nvPicPr>
          <p:cNvPr id="7" name="图片 3">
            <a:extLst>
              <a:ext uri="{FF2B5EF4-FFF2-40B4-BE49-F238E27FC236}">
                <a16:creationId xmlns:a16="http://schemas.microsoft.com/office/drawing/2014/main" id="{793CB052-9F02-D640-AF0D-5C1F7D1D6AC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91664" y="16426"/>
            <a:ext cx="2937510" cy="1002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669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2" y="5288283"/>
            <a:ext cx="12435840" cy="1634490"/>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1155702" y="3488056"/>
            <a:ext cx="12435840" cy="1800224"/>
          </a:xfrm>
        </p:spPr>
        <p:txBody>
          <a:bodyPr anchor="b"/>
          <a:lstStyle>
            <a:lvl1pPr marL="0" indent="0">
              <a:buNone/>
              <a:defRPr sz="2400">
                <a:solidFill>
                  <a:schemeClr val="tx1">
                    <a:tint val="75000"/>
                  </a:schemeClr>
                </a:solidFill>
              </a:defRPr>
            </a:lvl1pPr>
            <a:lvl2pPr marL="548595" indent="0">
              <a:buNone/>
              <a:defRPr sz="2160">
                <a:solidFill>
                  <a:schemeClr val="tx1">
                    <a:tint val="75000"/>
                  </a:schemeClr>
                </a:solidFill>
              </a:defRPr>
            </a:lvl2pPr>
            <a:lvl3pPr marL="1097190" indent="0">
              <a:buNone/>
              <a:defRPr sz="1920">
                <a:solidFill>
                  <a:schemeClr val="tx1">
                    <a:tint val="75000"/>
                  </a:schemeClr>
                </a:solidFill>
              </a:defRPr>
            </a:lvl3pPr>
            <a:lvl4pPr marL="1645786" indent="0">
              <a:buNone/>
              <a:defRPr sz="1680">
                <a:solidFill>
                  <a:schemeClr val="tx1">
                    <a:tint val="75000"/>
                  </a:schemeClr>
                </a:solidFill>
              </a:defRPr>
            </a:lvl4pPr>
            <a:lvl5pPr marL="2194381" indent="0">
              <a:buNone/>
              <a:defRPr sz="1680">
                <a:solidFill>
                  <a:schemeClr val="tx1">
                    <a:tint val="75000"/>
                  </a:schemeClr>
                </a:solidFill>
              </a:defRPr>
            </a:lvl5pPr>
            <a:lvl6pPr marL="2742974" indent="0">
              <a:buNone/>
              <a:defRPr sz="1680">
                <a:solidFill>
                  <a:schemeClr val="tx1">
                    <a:tint val="75000"/>
                  </a:schemeClr>
                </a:solidFill>
              </a:defRPr>
            </a:lvl6pPr>
            <a:lvl7pPr marL="3291570" indent="0">
              <a:buNone/>
              <a:defRPr sz="1680">
                <a:solidFill>
                  <a:schemeClr val="tx1">
                    <a:tint val="75000"/>
                  </a:schemeClr>
                </a:solidFill>
              </a:defRPr>
            </a:lvl7pPr>
            <a:lvl8pPr marL="3840165" indent="0">
              <a:buNone/>
              <a:defRPr sz="1680">
                <a:solidFill>
                  <a:schemeClr val="tx1">
                    <a:tint val="75000"/>
                  </a:schemeClr>
                </a:solidFill>
              </a:defRPr>
            </a:lvl8pPr>
            <a:lvl9pPr marL="4388760" indent="0">
              <a:buNone/>
              <a:defRPr sz="168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F44B76-BDB5-48DA-9429-18FB768FED70}" type="slidenum">
              <a:rPr lang="zh-CN" altLang="en-US"/>
              <a:pPr>
                <a:defRPr/>
              </a:pPr>
              <a:t>‹#›</a:t>
            </a:fld>
            <a:endParaRPr lang="zh-CN" altLang="en-US"/>
          </a:p>
        </p:txBody>
      </p:sp>
    </p:spTree>
    <p:extLst>
      <p:ext uri="{BB962C8B-B14F-4D97-AF65-F5344CB8AC3E}">
        <p14:creationId xmlns:p14="http://schemas.microsoft.com/office/powerpoint/2010/main" val="364166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31520"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437122"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9D35798-1DC4-447E-97F5-D240AF3B9805}" type="slidenum">
              <a:rPr lang="zh-CN" altLang="en-US"/>
              <a:pPr>
                <a:defRPr/>
              </a:pPr>
              <a:t>‹#›</a:t>
            </a:fld>
            <a:endParaRPr lang="zh-CN" altLang="en-US"/>
          </a:p>
        </p:txBody>
      </p:sp>
    </p:spTree>
    <p:extLst>
      <p:ext uri="{BB962C8B-B14F-4D97-AF65-F5344CB8AC3E}">
        <p14:creationId xmlns:p14="http://schemas.microsoft.com/office/powerpoint/2010/main" val="245898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731520" y="1842136"/>
            <a:ext cx="6464301"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731520" y="2609849"/>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7432046" y="1842136"/>
            <a:ext cx="6466840"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7432046" y="2609849"/>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FFB9FFA-BBF7-4E6B-ACD4-E99548C5776B}" type="slidenum">
              <a:rPr lang="zh-CN" altLang="en-US"/>
              <a:pPr>
                <a:defRPr/>
              </a:pPr>
              <a:t>‹#›</a:t>
            </a:fld>
            <a:endParaRPr lang="zh-CN" altLang="en-US"/>
          </a:p>
        </p:txBody>
      </p:sp>
    </p:spTree>
    <p:extLst>
      <p:ext uri="{BB962C8B-B14F-4D97-AF65-F5344CB8AC3E}">
        <p14:creationId xmlns:p14="http://schemas.microsoft.com/office/powerpoint/2010/main" val="41423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A78C75F-3921-4200-A546-C4950D0184B6}" type="slidenum">
              <a:rPr lang="zh-CN" altLang="en-US"/>
              <a:pPr>
                <a:defRPr/>
              </a:pPr>
              <a:t>‹#›</a:t>
            </a:fld>
            <a:endParaRPr lang="zh-CN" altLang="en-US"/>
          </a:p>
        </p:txBody>
      </p:sp>
    </p:spTree>
    <p:extLst>
      <p:ext uri="{BB962C8B-B14F-4D97-AF65-F5344CB8AC3E}">
        <p14:creationId xmlns:p14="http://schemas.microsoft.com/office/powerpoint/2010/main" val="241157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7694E68-0D6D-410C-8C00-3741D352D069}" type="slidenum">
              <a:rPr lang="zh-CN" altLang="en-US"/>
              <a:pPr>
                <a:defRPr/>
              </a:pPr>
              <a:t>‹#›</a:t>
            </a:fld>
            <a:endParaRPr lang="zh-CN" altLang="en-US"/>
          </a:p>
        </p:txBody>
      </p:sp>
    </p:spTree>
    <p:extLst>
      <p:ext uri="{BB962C8B-B14F-4D97-AF65-F5344CB8AC3E}">
        <p14:creationId xmlns:p14="http://schemas.microsoft.com/office/powerpoint/2010/main" val="412350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6" y="327659"/>
            <a:ext cx="4813301" cy="1394461"/>
          </a:xfrm>
          <a:prstGeom prst="rect">
            <a:avLst/>
          </a:prstGeom>
        </p:spPr>
        <p:txBody>
          <a:bodyPr anchor="b"/>
          <a:lstStyle>
            <a:lvl1pPr algn="l">
              <a:defRPr sz="2400" b="1"/>
            </a:lvl1pPr>
          </a:lstStyle>
          <a:p>
            <a:r>
              <a:rPr lang="zh-CN" altLang="en-US"/>
              <a:t>单击此处编辑母版标题样式</a:t>
            </a:r>
          </a:p>
        </p:txBody>
      </p:sp>
      <p:sp>
        <p:nvSpPr>
          <p:cNvPr id="3" name="内容占位符 2"/>
          <p:cNvSpPr>
            <a:spLocks noGrp="1"/>
          </p:cNvSpPr>
          <p:nvPr>
            <p:ph idx="1"/>
          </p:nvPr>
        </p:nvSpPr>
        <p:spPr>
          <a:xfrm>
            <a:off x="5720082" y="327663"/>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31526" y="1722124"/>
            <a:ext cx="4813301" cy="562927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75CE17F-E7E8-4836-8B19-28E882EF05B9}" type="slidenum">
              <a:rPr lang="zh-CN" altLang="en-US"/>
              <a:pPr>
                <a:defRPr/>
              </a:pPr>
              <a:t>‹#›</a:t>
            </a:fld>
            <a:endParaRPr lang="zh-CN" altLang="en-US"/>
          </a:p>
        </p:txBody>
      </p:sp>
    </p:spTree>
    <p:extLst>
      <p:ext uri="{BB962C8B-B14F-4D97-AF65-F5344CB8AC3E}">
        <p14:creationId xmlns:p14="http://schemas.microsoft.com/office/powerpoint/2010/main" val="363857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1" y="5760722"/>
            <a:ext cx="8778240" cy="680086"/>
          </a:xfrm>
          <a:prstGeom prst="rect">
            <a:avLst/>
          </a:prstGeo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867661" y="735330"/>
            <a:ext cx="8778240" cy="4937760"/>
          </a:xfrm>
        </p:spPr>
        <p:txBody>
          <a:bodyPr rtlCol="0">
            <a:normAutofit/>
          </a:bodyPr>
          <a:lstStyle>
            <a:lvl1pPr marL="0" indent="0">
              <a:buNone/>
              <a:defRPr sz="3840"/>
            </a:lvl1pPr>
            <a:lvl2pPr marL="548595" indent="0">
              <a:buNone/>
              <a:defRPr sz="3360"/>
            </a:lvl2pPr>
            <a:lvl3pPr marL="1097190" indent="0">
              <a:buNone/>
              <a:defRPr sz="2880"/>
            </a:lvl3pPr>
            <a:lvl4pPr marL="1645786" indent="0">
              <a:buNone/>
              <a:defRPr sz="2400"/>
            </a:lvl4pPr>
            <a:lvl5pPr marL="2194381" indent="0">
              <a:buNone/>
              <a:defRPr sz="2400"/>
            </a:lvl5pPr>
            <a:lvl6pPr marL="2742974" indent="0">
              <a:buNone/>
              <a:defRPr sz="2400"/>
            </a:lvl6pPr>
            <a:lvl7pPr marL="3291570" indent="0">
              <a:buNone/>
              <a:defRPr sz="2400"/>
            </a:lvl7pPr>
            <a:lvl8pPr marL="3840165" indent="0">
              <a:buNone/>
              <a:defRPr sz="2400"/>
            </a:lvl8pPr>
            <a:lvl9pPr marL="4388760" indent="0">
              <a:buNone/>
              <a:defRPr sz="2400"/>
            </a:lvl9pPr>
          </a:lstStyle>
          <a:p>
            <a:pPr lvl="0"/>
            <a:endParaRPr lang="zh-CN" altLang="en-US" noProof="0"/>
          </a:p>
        </p:txBody>
      </p:sp>
      <p:sp>
        <p:nvSpPr>
          <p:cNvPr id="4" name="文本占位符 3"/>
          <p:cNvSpPr>
            <a:spLocks noGrp="1"/>
          </p:cNvSpPr>
          <p:nvPr>
            <p:ph type="body" sz="half" idx="2"/>
          </p:nvPr>
        </p:nvSpPr>
        <p:spPr>
          <a:xfrm>
            <a:off x="2867661" y="6440807"/>
            <a:ext cx="8778240" cy="96583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0D8648-5A27-46B1-9DFF-F43427A188ED}" type="slidenum">
              <a:rPr lang="zh-CN" altLang="en-US"/>
              <a:pPr>
                <a:defRPr/>
              </a:pPr>
              <a:t>‹#›</a:t>
            </a:fld>
            <a:endParaRPr lang="zh-CN" altLang="en-US"/>
          </a:p>
        </p:txBody>
      </p:sp>
    </p:spTree>
    <p:extLst>
      <p:ext uri="{BB962C8B-B14F-4D97-AF65-F5344CB8AC3E}">
        <p14:creationId xmlns:p14="http://schemas.microsoft.com/office/powerpoint/2010/main" val="429200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731520" y="1234481"/>
            <a:ext cx="13167360" cy="6116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31520" y="7627623"/>
            <a:ext cx="3413760" cy="438150"/>
          </a:xfrm>
          <a:prstGeom prst="rect">
            <a:avLst/>
          </a:prstGeom>
        </p:spPr>
        <p:txBody>
          <a:bodyPr vert="horz" lIns="91432" tIns="45716" rIns="91432" bIns="45716" rtlCol="0" anchor="ctr"/>
          <a:lstStyle>
            <a:lvl1pPr algn="l" eaLnBrk="1" hangingPunct="1">
              <a:defRPr sz="1440">
                <a:solidFill>
                  <a:schemeClr val="tx1">
                    <a:tint val="75000"/>
                  </a:schemeClr>
                </a:solidFill>
                <a:ea typeface="宋体" charset="-122"/>
              </a:defRPr>
            </a:lvl1pPr>
          </a:lstStyle>
          <a:p>
            <a:pPr>
              <a:defRPr/>
            </a:pPr>
            <a:r>
              <a:rPr lang="en-US" altLang="zh-CN"/>
              <a:t>2016-04-18</a:t>
            </a:r>
            <a:endParaRPr lang="zh-CN" altLang="en-US"/>
          </a:p>
        </p:txBody>
      </p:sp>
      <p:sp>
        <p:nvSpPr>
          <p:cNvPr id="5" name="页脚占位符 4"/>
          <p:cNvSpPr>
            <a:spLocks noGrp="1"/>
          </p:cNvSpPr>
          <p:nvPr>
            <p:ph type="ftr" sz="quarter" idx="3"/>
          </p:nvPr>
        </p:nvSpPr>
        <p:spPr>
          <a:xfrm>
            <a:off x="4998720" y="7627623"/>
            <a:ext cx="4632960" cy="438150"/>
          </a:xfrm>
          <a:prstGeom prst="rect">
            <a:avLst/>
          </a:prstGeom>
        </p:spPr>
        <p:txBody>
          <a:bodyPr vert="horz" lIns="91432" tIns="45716" rIns="91432" bIns="45716" rtlCol="0" anchor="ctr"/>
          <a:lstStyle>
            <a:lvl1pPr algn="ctr" eaLnBrk="1" hangingPunct="1">
              <a:defRPr sz="1440">
                <a:solidFill>
                  <a:schemeClr val="tx1">
                    <a:tint val="75000"/>
                  </a:schemeClr>
                </a:solidFill>
                <a:ea typeface="宋体" charset="-122"/>
              </a:defRPr>
            </a:lvl1pPr>
          </a:lstStyle>
          <a:p>
            <a:pPr>
              <a:defRPr/>
            </a:pPr>
            <a:endParaRPr lang="zh-CN" altLang="en-US"/>
          </a:p>
        </p:txBody>
      </p:sp>
      <p:sp>
        <p:nvSpPr>
          <p:cNvPr id="6" name="灯片编号占位符 5"/>
          <p:cNvSpPr>
            <a:spLocks noGrp="1"/>
          </p:cNvSpPr>
          <p:nvPr>
            <p:ph type="sldNum" sz="quarter" idx="4"/>
          </p:nvPr>
        </p:nvSpPr>
        <p:spPr>
          <a:xfrm>
            <a:off x="10485120" y="7627623"/>
            <a:ext cx="3413760" cy="438150"/>
          </a:xfrm>
          <a:prstGeom prst="rect">
            <a:avLst/>
          </a:prstGeom>
        </p:spPr>
        <p:txBody>
          <a:bodyPr vert="horz" wrap="square" lIns="91432" tIns="45716" rIns="91432" bIns="45716" numCol="1" anchor="ctr" anchorCtr="0" compatLnSpc="1">
            <a:prstTxWarp prst="textNoShape">
              <a:avLst/>
            </a:prstTxWarp>
          </a:bodyPr>
          <a:lstStyle>
            <a:lvl1pPr algn="r" eaLnBrk="1" hangingPunct="1">
              <a:defRPr sz="1440">
                <a:solidFill>
                  <a:srgbClr val="898989"/>
                </a:solidFill>
              </a:defRPr>
            </a:lvl1pPr>
          </a:lstStyle>
          <a:p>
            <a:pPr>
              <a:defRPr/>
            </a:pPr>
            <a:fld id="{EB08D79A-444D-4C36-A6F5-FB17350375E2}" type="slidenum">
              <a:rPr lang="zh-CN" altLang="en-US"/>
              <a:pPr>
                <a:defRPr/>
              </a:pPr>
              <a:t>‹#›</a:t>
            </a:fld>
            <a:endParaRPr lang="zh-CN" altLang="en-US"/>
          </a:p>
        </p:txBody>
      </p:sp>
      <p:sp>
        <p:nvSpPr>
          <p:cNvPr id="2" name="Title Placeholder 1">
            <a:extLst>
              <a:ext uri="{FF2B5EF4-FFF2-40B4-BE49-F238E27FC236}">
                <a16:creationId xmlns:a16="http://schemas.microsoft.com/office/drawing/2014/main" id="{5928FFDD-B150-D743-B2E3-B44E3AB2BED2}"/>
              </a:ext>
            </a:extLst>
          </p:cNvPr>
          <p:cNvSpPr>
            <a:spLocks noGrp="1"/>
          </p:cNvSpPr>
          <p:nvPr>
            <p:ph type="title"/>
          </p:nvPr>
        </p:nvSpPr>
        <p:spPr>
          <a:xfrm>
            <a:off x="2058615" y="1"/>
            <a:ext cx="9505057" cy="1002030"/>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5280" kern="1200">
          <a:solidFill>
            <a:schemeClr val="tx1"/>
          </a:solidFill>
          <a:latin typeface="+mj-lt"/>
          <a:ea typeface="+mj-ea"/>
          <a:cs typeface="+mj-cs"/>
        </a:defRPr>
      </a:lvl1pPr>
      <a:lvl2pPr algn="ctr" rtl="0" eaLnBrk="0" fontAlgn="base" hangingPunct="0">
        <a:spcBef>
          <a:spcPct val="0"/>
        </a:spcBef>
        <a:spcAft>
          <a:spcPct val="0"/>
        </a:spcAft>
        <a:defRPr sz="5280">
          <a:solidFill>
            <a:schemeClr val="tx1"/>
          </a:solidFill>
          <a:latin typeface="Calibri" pitchFamily="34" charset="0"/>
          <a:ea typeface="宋体" charset="-122"/>
        </a:defRPr>
      </a:lvl2pPr>
      <a:lvl3pPr algn="ctr" rtl="0" eaLnBrk="0" fontAlgn="base" hangingPunct="0">
        <a:spcBef>
          <a:spcPct val="0"/>
        </a:spcBef>
        <a:spcAft>
          <a:spcPct val="0"/>
        </a:spcAft>
        <a:defRPr sz="5280">
          <a:solidFill>
            <a:schemeClr val="tx1"/>
          </a:solidFill>
          <a:latin typeface="Calibri" pitchFamily="34" charset="0"/>
          <a:ea typeface="宋体" charset="-122"/>
        </a:defRPr>
      </a:lvl3pPr>
      <a:lvl4pPr algn="ctr" rtl="0" eaLnBrk="0" fontAlgn="base" hangingPunct="0">
        <a:spcBef>
          <a:spcPct val="0"/>
        </a:spcBef>
        <a:spcAft>
          <a:spcPct val="0"/>
        </a:spcAft>
        <a:defRPr sz="5280">
          <a:solidFill>
            <a:schemeClr val="tx1"/>
          </a:solidFill>
          <a:latin typeface="Calibri" pitchFamily="34" charset="0"/>
          <a:ea typeface="宋体" charset="-122"/>
        </a:defRPr>
      </a:lvl4pPr>
      <a:lvl5pPr algn="ctr" rtl="0" eaLnBrk="0" fontAlgn="base" hangingPunct="0">
        <a:spcBef>
          <a:spcPct val="0"/>
        </a:spcBef>
        <a:spcAft>
          <a:spcPct val="0"/>
        </a:spcAft>
        <a:defRPr sz="5280">
          <a:solidFill>
            <a:schemeClr val="tx1"/>
          </a:solidFill>
          <a:latin typeface="Calibri" pitchFamily="34" charset="0"/>
          <a:ea typeface="宋体" charset="-122"/>
        </a:defRPr>
      </a:lvl5pPr>
      <a:lvl6pPr marL="548595" algn="ctr" rtl="0" fontAlgn="base">
        <a:spcBef>
          <a:spcPct val="0"/>
        </a:spcBef>
        <a:spcAft>
          <a:spcPct val="0"/>
        </a:spcAft>
        <a:defRPr sz="5280">
          <a:solidFill>
            <a:schemeClr val="tx1"/>
          </a:solidFill>
          <a:latin typeface="Calibri" pitchFamily="34" charset="0"/>
          <a:ea typeface="宋体" charset="-122"/>
        </a:defRPr>
      </a:lvl6pPr>
      <a:lvl7pPr marL="1097190" algn="ctr" rtl="0" fontAlgn="base">
        <a:spcBef>
          <a:spcPct val="0"/>
        </a:spcBef>
        <a:spcAft>
          <a:spcPct val="0"/>
        </a:spcAft>
        <a:defRPr sz="5280">
          <a:solidFill>
            <a:schemeClr val="tx1"/>
          </a:solidFill>
          <a:latin typeface="Calibri" pitchFamily="34" charset="0"/>
          <a:ea typeface="宋体" charset="-122"/>
        </a:defRPr>
      </a:lvl7pPr>
      <a:lvl8pPr marL="1645786" algn="ctr" rtl="0" fontAlgn="base">
        <a:spcBef>
          <a:spcPct val="0"/>
        </a:spcBef>
        <a:spcAft>
          <a:spcPct val="0"/>
        </a:spcAft>
        <a:defRPr sz="5280">
          <a:solidFill>
            <a:schemeClr val="tx1"/>
          </a:solidFill>
          <a:latin typeface="Calibri" pitchFamily="34" charset="0"/>
          <a:ea typeface="宋体" charset="-122"/>
        </a:defRPr>
      </a:lvl8pPr>
      <a:lvl9pPr marL="2194381" algn="ctr" rtl="0" fontAlgn="base">
        <a:spcBef>
          <a:spcPct val="0"/>
        </a:spcBef>
        <a:spcAft>
          <a:spcPct val="0"/>
        </a:spcAft>
        <a:defRPr sz="5280">
          <a:solidFill>
            <a:schemeClr val="tx1"/>
          </a:solidFill>
          <a:latin typeface="Calibri" pitchFamily="34" charset="0"/>
          <a:ea typeface="宋体" charset="-122"/>
        </a:defRPr>
      </a:lvl9pPr>
    </p:titleStyle>
    <p:bodyStyle>
      <a:lvl1pPr marL="411446" indent="-411446" algn="l" rtl="0" eaLnBrk="0" fontAlgn="base" hangingPunct="0">
        <a:spcBef>
          <a:spcPct val="20000"/>
        </a:spcBef>
        <a:spcAft>
          <a:spcPct val="0"/>
        </a:spcAft>
        <a:buFont typeface="Arial" panose="020B0604020202020204" pitchFamily="34" charset="0"/>
        <a:buChar char="•"/>
        <a:defRPr sz="3840" kern="1200">
          <a:solidFill>
            <a:schemeClr val="tx1"/>
          </a:solidFill>
          <a:latin typeface="+mn-lt"/>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97190" rtl="0" eaLnBrk="1" latinLnBrk="0" hangingPunct="1">
        <a:defRPr sz="2160" kern="1200">
          <a:solidFill>
            <a:schemeClr val="tx1"/>
          </a:solidFill>
          <a:latin typeface="+mn-lt"/>
          <a:ea typeface="+mn-ea"/>
          <a:cs typeface="+mn-cs"/>
        </a:defRPr>
      </a:lvl1pPr>
      <a:lvl2pPr marL="548595" algn="l" defTabSz="1097190" rtl="0" eaLnBrk="1" latinLnBrk="0" hangingPunct="1">
        <a:defRPr sz="2160" kern="1200">
          <a:solidFill>
            <a:schemeClr val="tx1"/>
          </a:solidFill>
          <a:latin typeface="+mn-lt"/>
          <a:ea typeface="+mn-ea"/>
          <a:cs typeface="+mn-cs"/>
        </a:defRPr>
      </a:lvl2pPr>
      <a:lvl3pPr marL="1097190" algn="l" defTabSz="1097190" rtl="0" eaLnBrk="1" latinLnBrk="0" hangingPunct="1">
        <a:defRPr sz="2160" kern="1200">
          <a:solidFill>
            <a:schemeClr val="tx1"/>
          </a:solidFill>
          <a:latin typeface="+mn-lt"/>
          <a:ea typeface="+mn-ea"/>
          <a:cs typeface="+mn-cs"/>
        </a:defRPr>
      </a:lvl3pPr>
      <a:lvl4pPr marL="1645786" algn="l" defTabSz="1097190" rtl="0" eaLnBrk="1" latinLnBrk="0" hangingPunct="1">
        <a:defRPr sz="2160" kern="1200">
          <a:solidFill>
            <a:schemeClr val="tx1"/>
          </a:solidFill>
          <a:latin typeface="+mn-lt"/>
          <a:ea typeface="+mn-ea"/>
          <a:cs typeface="+mn-cs"/>
        </a:defRPr>
      </a:lvl4pPr>
      <a:lvl5pPr marL="2194381" algn="l" defTabSz="1097190" rtl="0" eaLnBrk="1" latinLnBrk="0" hangingPunct="1">
        <a:defRPr sz="2160" kern="1200">
          <a:solidFill>
            <a:schemeClr val="tx1"/>
          </a:solidFill>
          <a:latin typeface="+mn-lt"/>
          <a:ea typeface="+mn-ea"/>
          <a:cs typeface="+mn-cs"/>
        </a:defRPr>
      </a:lvl5pPr>
      <a:lvl6pPr marL="2742974" algn="l" defTabSz="1097190" rtl="0" eaLnBrk="1" latinLnBrk="0" hangingPunct="1">
        <a:defRPr sz="2160" kern="1200">
          <a:solidFill>
            <a:schemeClr val="tx1"/>
          </a:solidFill>
          <a:latin typeface="+mn-lt"/>
          <a:ea typeface="+mn-ea"/>
          <a:cs typeface="+mn-cs"/>
        </a:defRPr>
      </a:lvl6pPr>
      <a:lvl7pPr marL="3291570" algn="l" defTabSz="1097190" rtl="0" eaLnBrk="1" latinLnBrk="0" hangingPunct="1">
        <a:defRPr sz="2160" kern="1200">
          <a:solidFill>
            <a:schemeClr val="tx1"/>
          </a:solidFill>
          <a:latin typeface="+mn-lt"/>
          <a:ea typeface="+mn-ea"/>
          <a:cs typeface="+mn-cs"/>
        </a:defRPr>
      </a:lvl7pPr>
      <a:lvl8pPr marL="3840165" algn="l" defTabSz="1097190" rtl="0" eaLnBrk="1" latinLnBrk="0" hangingPunct="1">
        <a:defRPr sz="2160" kern="1200">
          <a:solidFill>
            <a:schemeClr val="tx1"/>
          </a:solidFill>
          <a:latin typeface="+mn-lt"/>
          <a:ea typeface="+mn-ea"/>
          <a:cs typeface="+mn-cs"/>
        </a:defRPr>
      </a:lvl8pPr>
      <a:lvl9pPr marL="4388760" algn="l" defTabSz="109719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hyperlink" Target="mailto:taoj23@mail.sys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TextBox 18"/>
          <p:cNvSpPr txBox="1">
            <a:spLocks noChangeArrowheads="1"/>
          </p:cNvSpPr>
          <p:nvPr/>
        </p:nvSpPr>
        <p:spPr bwMode="auto">
          <a:xfrm>
            <a:off x="0" y="5205371"/>
            <a:ext cx="14630400" cy="269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zh-CN" altLang="en-US" sz="5000" b="1" dirty="0">
                <a:latin typeface="KaiTi" panose="02010609060101010101" pitchFamily="49" charset="-122"/>
                <a:ea typeface="KaiTi" panose="02010609060101010101" pitchFamily="49" charset="-122"/>
                <a:cs typeface="Arial Unicode MS" charset="0"/>
              </a:rPr>
              <a:t>王桢</a:t>
            </a:r>
            <a:endParaRPr lang="en-US" altLang="zh-CN" sz="5000" b="1" dirty="0">
              <a:latin typeface="KaiTi" panose="02010609060101010101" pitchFamily="49" charset="-122"/>
              <a:ea typeface="KaiTi" panose="02010609060101010101" pitchFamily="49" charset="-122"/>
              <a:cs typeface="Arial Unicode MS" charset="0"/>
            </a:endParaRPr>
          </a:p>
          <a:p>
            <a:pPr algn="ctr" eaLnBrk="1" hangingPunct="1">
              <a:defRPr/>
            </a:pPr>
            <a:r>
              <a:rPr lang="en-US" altLang="zh-CN" sz="3200" b="1" dirty="0">
                <a:latin typeface="Arial Unicode MS" charset="0"/>
                <a:ea typeface="Arial Unicode MS" charset="0"/>
                <a:cs typeface="Arial Unicode MS" charset="0"/>
                <a:hlinkClick r:id="rId4"/>
              </a:rPr>
              <a:t>wangzh665@mail.sysu.edu.cn</a:t>
            </a:r>
            <a:endParaRPr lang="en-US" altLang="zh-CN" sz="3200" b="1" dirty="0">
              <a:latin typeface="Arial Unicode MS" charset="0"/>
              <a:ea typeface="Arial Unicode MS" charset="0"/>
              <a:cs typeface="Arial Unicode MS" charset="0"/>
            </a:endParaRPr>
          </a:p>
          <a:p>
            <a:pPr algn="ctr" eaLnBrk="1" hangingPunct="1">
              <a:defRPr/>
            </a:pPr>
            <a:endParaRPr lang="en-US" altLang="zh-CN" sz="1400" b="1" dirty="0">
              <a:latin typeface="Arial Unicode MS" charset="0"/>
              <a:ea typeface="Arial Unicode MS" charset="0"/>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中山大学 数据科学与计算机学院</a:t>
            </a:r>
            <a:endParaRPr lang="en-US" altLang="zh-CN" sz="3600" b="1" dirty="0">
              <a:latin typeface="KaiTi" panose="02010609060101010101" pitchFamily="49" charset="-122"/>
              <a:ea typeface="KaiTi" panose="02010609060101010101" pitchFamily="49" charset="-122"/>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国家超级计算广州中心</a:t>
            </a:r>
            <a:endParaRPr lang="en-US" altLang="zh-CN" sz="3600" b="1" dirty="0">
              <a:latin typeface="KaiTi" panose="02010609060101010101" pitchFamily="49" charset="-122"/>
              <a:ea typeface="KaiTi" panose="02010609060101010101" pitchFamily="49" charset="-122"/>
              <a:cs typeface="Arial Unicode MS" charset="0"/>
            </a:endParaRPr>
          </a:p>
        </p:txBody>
      </p:sp>
      <p:pic>
        <p:nvPicPr>
          <p:cNvPr id="410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9747" y="369573"/>
            <a:ext cx="5455920" cy="876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17423" y="306707"/>
            <a:ext cx="2937510" cy="1002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17"/>
          <p:cNvSpPr txBox="1">
            <a:spLocks noChangeArrowheads="1"/>
          </p:cNvSpPr>
          <p:nvPr/>
        </p:nvSpPr>
        <p:spPr bwMode="auto">
          <a:xfrm>
            <a:off x="0" y="2639922"/>
            <a:ext cx="14630400" cy="211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en-US" altLang="zh-CN" sz="8000" b="1" dirty="0">
                <a:solidFill>
                  <a:srgbClr val="0070C0"/>
                </a:solidFill>
                <a:latin typeface="KaiTi" panose="02010609060101010101" pitchFamily="49" charset="-122"/>
                <a:ea typeface="KaiTi" panose="02010609060101010101" pitchFamily="49" charset="-122"/>
              </a:rPr>
              <a:t>GPU Programming with CUDA</a:t>
            </a:r>
          </a:p>
          <a:p>
            <a:pPr algn="ctr" eaLnBrk="1" hangingPunct="1">
              <a:defRPr/>
            </a:pPr>
            <a:r>
              <a:rPr lang="en-US" altLang="zh-CN" sz="5000" b="1" dirty="0">
                <a:solidFill>
                  <a:srgbClr val="0070C0"/>
                </a:solidFill>
                <a:latin typeface="KaiTi" panose="02010609060101010101" pitchFamily="49" charset="-122"/>
                <a:ea typeface="KaiTi" panose="02010609060101010101" pitchFamily="49" charset="-122"/>
              </a:rPr>
              <a:t>CUDA</a:t>
            </a:r>
            <a:r>
              <a:rPr lang="zh-CN" altLang="en-US" sz="5000" b="1" dirty="0">
                <a:solidFill>
                  <a:srgbClr val="0070C0"/>
                </a:solidFill>
                <a:latin typeface="KaiTi" panose="02010609060101010101" pitchFamily="49" charset="-122"/>
                <a:ea typeface="KaiTi" panose="02010609060101010101" pitchFamily="49" charset="-122"/>
              </a:rPr>
              <a:t>编程模型</a:t>
            </a:r>
            <a:r>
              <a:rPr lang="en-US" sz="5000" b="1" dirty="0">
                <a:solidFill>
                  <a:srgbClr val="0070C0"/>
                </a:solidFill>
                <a:latin typeface="KaiTi" panose="02010609060101010101" pitchFamily="49" charset="-122"/>
                <a:ea typeface="KaiTi" panose="02010609060101010101" pitchFamily="49" charset="-122"/>
              </a:rPr>
              <a:t> </a:t>
            </a:r>
            <a:endParaRPr lang="en-US" altLang="zh-CN" sz="5000" b="1" spc="360" dirty="0">
              <a:solidFill>
                <a:srgbClr val="0070C0"/>
              </a:solidFill>
              <a:latin typeface="KaiTi" panose="02010609060101010101" pitchFamily="49" charset="-122"/>
              <a:ea typeface="KaiTi" panose="02010609060101010101" pitchFamily="49" charset="-122"/>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zh-CN" altLang="en-US" dirty="0"/>
              <a:t>计算机架构分类</a:t>
            </a:r>
            <a:endParaRPr lang="en-US" altLang="zh-CN" dirty="0"/>
          </a:p>
          <a:p>
            <a:r>
              <a:rPr lang="en-US" altLang="zh-CN" dirty="0"/>
              <a:t>CPU</a:t>
            </a:r>
            <a:r>
              <a:rPr lang="zh-CN" altLang="en-US" dirty="0"/>
              <a:t> </a:t>
            </a:r>
            <a:r>
              <a:rPr lang="en-US" altLang="zh-CN" dirty="0"/>
              <a:t>vs</a:t>
            </a:r>
            <a:r>
              <a:rPr lang="zh-CN" altLang="en-US" dirty="0"/>
              <a:t> </a:t>
            </a:r>
            <a:r>
              <a:rPr lang="en-US" altLang="zh-CN" dirty="0"/>
              <a:t>GPU</a:t>
            </a:r>
          </a:p>
          <a:p>
            <a:r>
              <a:rPr lang="en-US" altLang="zh-CN" dirty="0">
                <a:solidFill>
                  <a:srgbClr val="C00000"/>
                </a:solidFill>
              </a:rPr>
              <a:t>NVIDIA</a:t>
            </a:r>
            <a:r>
              <a:rPr lang="zh-CN" altLang="en-US" dirty="0">
                <a:solidFill>
                  <a:srgbClr val="C00000"/>
                </a:solidFill>
              </a:rPr>
              <a:t> </a:t>
            </a:r>
            <a:r>
              <a:rPr lang="en-US" altLang="zh-CN" dirty="0">
                <a:solidFill>
                  <a:srgbClr val="C00000"/>
                </a:solidFill>
              </a:rPr>
              <a:t>GPU</a:t>
            </a:r>
            <a:r>
              <a:rPr lang="zh-CN" altLang="en-US" dirty="0">
                <a:solidFill>
                  <a:srgbClr val="C00000"/>
                </a:solidFill>
              </a:rPr>
              <a:t>架构</a:t>
            </a:r>
            <a:endParaRPr lang="en-US" altLang="zh-CN" dirty="0">
              <a:solidFill>
                <a:srgbClr val="C00000"/>
              </a:solidFill>
            </a:endParaRPr>
          </a:p>
          <a:p>
            <a:r>
              <a:rPr lang="en-US" altLang="zh-CN" dirty="0"/>
              <a:t>CUDA</a:t>
            </a:r>
            <a:r>
              <a:rPr lang="zh-CN" altLang="en-US" dirty="0"/>
              <a:t>编程模型</a:t>
            </a:r>
            <a:endParaRPr lang="en-US" altLang="zh-CN" dirty="0"/>
          </a:p>
          <a:p>
            <a:r>
              <a:rPr lang="en-US" altLang="zh-CN" dirty="0"/>
              <a:t>CUDA</a:t>
            </a:r>
            <a:r>
              <a:rPr lang="zh-CN" altLang="en-US" dirty="0"/>
              <a:t>编程举例</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10</a:t>
            </a:fld>
            <a:endParaRPr lang="zh-CN" altLang="en-US"/>
          </a:p>
        </p:txBody>
      </p:sp>
    </p:spTree>
    <p:extLst>
      <p:ext uri="{BB962C8B-B14F-4D97-AF65-F5344CB8AC3E}">
        <p14:creationId xmlns:p14="http://schemas.microsoft.com/office/powerpoint/2010/main" val="387027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492CC-E85C-4C4D-B37D-ACC3D6684C95}"/>
              </a:ext>
            </a:extLst>
          </p:cNvPr>
          <p:cNvSpPr>
            <a:spLocks noGrp="1"/>
          </p:cNvSpPr>
          <p:nvPr>
            <p:ph type="title"/>
          </p:nvPr>
        </p:nvSpPr>
        <p:spPr/>
        <p:txBody>
          <a:bodyPr>
            <a:normAutofit fontScale="90000"/>
          </a:bodyPr>
          <a:lstStyle/>
          <a:p>
            <a:r>
              <a:rPr lang="en-US" altLang="zh-CN" dirty="0"/>
              <a:t>Block diagram of a GPU</a:t>
            </a:r>
            <a:endParaRPr lang="zh-CN" altLang="en-US" dirty="0"/>
          </a:p>
        </p:txBody>
      </p:sp>
      <p:pic>
        <p:nvPicPr>
          <p:cNvPr id="6" name="内容占位符 5">
            <a:extLst>
              <a:ext uri="{FF2B5EF4-FFF2-40B4-BE49-F238E27FC236}">
                <a16:creationId xmlns:a16="http://schemas.microsoft.com/office/drawing/2014/main" id="{0BB8C7FC-FA06-4BCF-B6E8-E65408491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4296" y="1920240"/>
            <a:ext cx="5801809" cy="5431156"/>
          </a:xfrm>
        </p:spPr>
      </p:pic>
      <p:sp>
        <p:nvSpPr>
          <p:cNvPr id="4" name="灯片编号占位符 3">
            <a:extLst>
              <a:ext uri="{FF2B5EF4-FFF2-40B4-BE49-F238E27FC236}">
                <a16:creationId xmlns:a16="http://schemas.microsoft.com/office/drawing/2014/main" id="{30134241-D516-4071-B83F-681146C97BB5}"/>
              </a:ext>
            </a:extLst>
          </p:cNvPr>
          <p:cNvSpPr>
            <a:spLocks noGrp="1"/>
          </p:cNvSpPr>
          <p:nvPr>
            <p:ph type="sldNum" sz="quarter" idx="12"/>
          </p:nvPr>
        </p:nvSpPr>
        <p:spPr/>
        <p:txBody>
          <a:bodyPr/>
          <a:lstStyle/>
          <a:p>
            <a:fld id="{D7E73BF0-1322-481A-85B0-7D5783909D9E}" type="slidenum">
              <a:rPr lang="zh-TW" altLang="en-US" smtClean="0"/>
              <a:t>11</a:t>
            </a:fld>
            <a:endParaRPr lang="zh-TW" altLang="en-US"/>
          </a:p>
        </p:txBody>
      </p:sp>
    </p:spTree>
    <p:extLst>
      <p:ext uri="{BB962C8B-B14F-4D97-AF65-F5344CB8AC3E}">
        <p14:creationId xmlns:p14="http://schemas.microsoft.com/office/powerpoint/2010/main" val="419977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492CC-E85C-4C4D-B37D-ACC3D6684C95}"/>
              </a:ext>
            </a:extLst>
          </p:cNvPr>
          <p:cNvSpPr>
            <a:spLocks noGrp="1"/>
          </p:cNvSpPr>
          <p:nvPr>
            <p:ph type="title"/>
          </p:nvPr>
        </p:nvSpPr>
        <p:spPr/>
        <p:txBody>
          <a:bodyPr>
            <a:normAutofit fontScale="90000"/>
          </a:bodyPr>
          <a:lstStyle/>
          <a:p>
            <a:r>
              <a:rPr lang="en-US" altLang="zh-CN" dirty="0"/>
              <a:t>SIMT vs SIMD</a:t>
            </a:r>
            <a:endParaRPr lang="zh-CN" altLang="en-US" dirty="0"/>
          </a:p>
        </p:txBody>
      </p:sp>
      <p:sp>
        <p:nvSpPr>
          <p:cNvPr id="4" name="灯片编号占位符 3">
            <a:extLst>
              <a:ext uri="{FF2B5EF4-FFF2-40B4-BE49-F238E27FC236}">
                <a16:creationId xmlns:a16="http://schemas.microsoft.com/office/drawing/2014/main" id="{30134241-D516-4071-B83F-681146C97BB5}"/>
              </a:ext>
            </a:extLst>
          </p:cNvPr>
          <p:cNvSpPr>
            <a:spLocks noGrp="1"/>
          </p:cNvSpPr>
          <p:nvPr>
            <p:ph type="sldNum" sz="quarter" idx="12"/>
          </p:nvPr>
        </p:nvSpPr>
        <p:spPr/>
        <p:txBody>
          <a:bodyPr/>
          <a:lstStyle/>
          <a:p>
            <a:fld id="{D7E73BF0-1322-481A-85B0-7D5783909D9E}" type="slidenum">
              <a:rPr lang="zh-TW" altLang="en-US" smtClean="0"/>
              <a:t>12</a:t>
            </a:fld>
            <a:endParaRPr lang="zh-TW" altLang="en-US"/>
          </a:p>
        </p:txBody>
      </p:sp>
      <p:sp>
        <p:nvSpPr>
          <p:cNvPr id="5" name="内容占位符 4">
            <a:extLst>
              <a:ext uri="{FF2B5EF4-FFF2-40B4-BE49-F238E27FC236}">
                <a16:creationId xmlns:a16="http://schemas.microsoft.com/office/drawing/2014/main" id="{09419C34-ED99-4AD0-BCE4-206FA2392AA5}"/>
              </a:ext>
            </a:extLst>
          </p:cNvPr>
          <p:cNvSpPr>
            <a:spLocks noGrp="1"/>
          </p:cNvSpPr>
          <p:nvPr>
            <p:ph idx="1"/>
          </p:nvPr>
        </p:nvSpPr>
        <p:spPr/>
        <p:txBody>
          <a:bodyPr>
            <a:normAutofit/>
          </a:bodyPr>
          <a:lstStyle/>
          <a:p>
            <a:r>
              <a:rPr lang="en-US" altLang="zh-CN" dirty="0"/>
              <a:t>A typical GPU can be thought of as being composed of one or more SIMD processors. </a:t>
            </a:r>
            <a:br>
              <a:rPr lang="en-US" altLang="zh-CN" dirty="0"/>
            </a:br>
            <a:endParaRPr lang="en-US" altLang="zh-CN" dirty="0"/>
          </a:p>
          <a:p>
            <a:r>
              <a:rPr lang="en-US" altLang="zh-CN" dirty="0"/>
              <a:t>Nvidia GPUs are composed of </a:t>
            </a:r>
            <a:r>
              <a:rPr lang="en-US" altLang="zh-CN" b="1" dirty="0"/>
              <a:t>Streaming Multiprocessors or SMs</a:t>
            </a:r>
          </a:p>
          <a:p>
            <a:endParaRPr lang="en-US" altLang="zh-CN" dirty="0"/>
          </a:p>
          <a:p>
            <a:r>
              <a:rPr lang="en-US" altLang="zh-CN" dirty="0"/>
              <a:t>One SM have several control units and many more </a:t>
            </a:r>
            <a:r>
              <a:rPr lang="en-US" altLang="zh-CN" dirty="0" err="1"/>
              <a:t>datapaths</a:t>
            </a:r>
            <a:r>
              <a:rPr lang="en-US" altLang="zh-CN" dirty="0"/>
              <a:t>, i.e., consisting of SIMDs</a:t>
            </a:r>
            <a:endParaRPr lang="zh-CN" altLang="en-US" dirty="0"/>
          </a:p>
        </p:txBody>
      </p:sp>
    </p:spTree>
    <p:extLst>
      <p:ext uri="{BB962C8B-B14F-4D97-AF65-F5344CB8AC3E}">
        <p14:creationId xmlns:p14="http://schemas.microsoft.com/office/powerpoint/2010/main" val="19901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492CC-E85C-4C4D-B37D-ACC3D6684C95}"/>
              </a:ext>
            </a:extLst>
          </p:cNvPr>
          <p:cNvSpPr>
            <a:spLocks noGrp="1"/>
          </p:cNvSpPr>
          <p:nvPr>
            <p:ph type="title"/>
          </p:nvPr>
        </p:nvSpPr>
        <p:spPr/>
        <p:txBody>
          <a:bodyPr>
            <a:normAutofit fontScale="90000"/>
          </a:bodyPr>
          <a:lstStyle/>
          <a:p>
            <a:r>
              <a:rPr lang="en-US" altLang="zh-CN" dirty="0"/>
              <a:t>SIMT vs SIMD</a:t>
            </a:r>
            <a:endParaRPr lang="zh-CN" altLang="en-US" dirty="0"/>
          </a:p>
        </p:txBody>
      </p:sp>
      <p:sp>
        <p:nvSpPr>
          <p:cNvPr id="4" name="灯片编号占位符 3">
            <a:extLst>
              <a:ext uri="{FF2B5EF4-FFF2-40B4-BE49-F238E27FC236}">
                <a16:creationId xmlns:a16="http://schemas.microsoft.com/office/drawing/2014/main" id="{30134241-D516-4071-B83F-681146C97BB5}"/>
              </a:ext>
            </a:extLst>
          </p:cNvPr>
          <p:cNvSpPr>
            <a:spLocks noGrp="1"/>
          </p:cNvSpPr>
          <p:nvPr>
            <p:ph type="sldNum" sz="quarter" idx="12"/>
          </p:nvPr>
        </p:nvSpPr>
        <p:spPr/>
        <p:txBody>
          <a:bodyPr/>
          <a:lstStyle/>
          <a:p>
            <a:fld id="{D7E73BF0-1322-481A-85B0-7D5783909D9E}" type="slidenum">
              <a:rPr lang="zh-TW" altLang="en-US" smtClean="0"/>
              <a:t>13</a:t>
            </a:fld>
            <a:endParaRPr lang="zh-TW" altLang="en-US"/>
          </a:p>
        </p:txBody>
      </p:sp>
      <p:sp>
        <p:nvSpPr>
          <p:cNvPr id="5" name="内容占位符 4">
            <a:extLst>
              <a:ext uri="{FF2B5EF4-FFF2-40B4-BE49-F238E27FC236}">
                <a16:creationId xmlns:a16="http://schemas.microsoft.com/office/drawing/2014/main" id="{09419C34-ED99-4AD0-BCE4-206FA2392AA5}"/>
              </a:ext>
            </a:extLst>
          </p:cNvPr>
          <p:cNvSpPr>
            <a:spLocks noGrp="1"/>
          </p:cNvSpPr>
          <p:nvPr>
            <p:ph idx="1"/>
          </p:nvPr>
        </p:nvSpPr>
        <p:spPr>
          <a:xfrm>
            <a:off x="1554560" y="1425327"/>
            <a:ext cx="11850528" cy="5707380"/>
          </a:xfrm>
        </p:spPr>
        <p:txBody>
          <a:bodyPr>
            <a:normAutofit fontScale="85000" lnSpcReduction="10000"/>
          </a:bodyPr>
          <a:lstStyle/>
          <a:p>
            <a:r>
              <a:rPr lang="en-US" altLang="zh-CN" dirty="0"/>
              <a:t>The “</a:t>
            </a:r>
            <a:r>
              <a:rPr lang="en-US" altLang="zh-CN" dirty="0" err="1"/>
              <a:t>datapaths</a:t>
            </a:r>
            <a:r>
              <a:rPr lang="en-US" altLang="zh-CN" dirty="0"/>
              <a:t>” are called </a:t>
            </a:r>
            <a:r>
              <a:rPr lang="en-US" altLang="zh-CN" b="1" dirty="0"/>
              <a:t>Streaming Processors, or SPs</a:t>
            </a:r>
            <a:r>
              <a:rPr lang="en-US" altLang="zh-CN" dirty="0"/>
              <a:t> </a:t>
            </a:r>
            <a:br>
              <a:rPr lang="en-US" altLang="zh-CN" dirty="0"/>
            </a:br>
            <a:endParaRPr lang="en-US" altLang="zh-CN" dirty="0"/>
          </a:p>
          <a:p>
            <a:r>
              <a:rPr lang="en-US" altLang="zh-CN" b="1" dirty="0"/>
              <a:t>SIMT</a:t>
            </a:r>
            <a:r>
              <a:rPr lang="en-US" altLang="zh-CN" dirty="0"/>
              <a:t> stands for </a:t>
            </a:r>
            <a:r>
              <a:rPr lang="en-US" altLang="zh-CN" b="1" dirty="0"/>
              <a:t>Single Instruction Multiple Thread</a:t>
            </a:r>
            <a:r>
              <a:rPr lang="en-US" altLang="zh-CN" dirty="0"/>
              <a:t>, and the term is used because threads on an SM that are executing the same instruction may </a:t>
            </a:r>
            <a:r>
              <a:rPr lang="en-US" altLang="zh-CN" b="1" dirty="0">
                <a:solidFill>
                  <a:srgbClr val="FF0000"/>
                </a:solidFill>
              </a:rPr>
              <a:t>not</a:t>
            </a:r>
            <a:r>
              <a:rPr lang="en-US" altLang="zh-CN" dirty="0"/>
              <a:t> execute simultaneously</a:t>
            </a:r>
          </a:p>
          <a:p>
            <a:endParaRPr lang="en-US" altLang="zh-CN" dirty="0"/>
          </a:p>
          <a:p>
            <a:r>
              <a:rPr lang="en-US" altLang="zh-CN" dirty="0"/>
              <a:t>Each SM has a relatively </a:t>
            </a:r>
            <a:r>
              <a:rPr lang="en-US" altLang="zh-CN" b="1" dirty="0" err="1"/>
              <a:t>small&amp;quick</a:t>
            </a:r>
            <a:r>
              <a:rPr lang="en-US" altLang="zh-CN" dirty="0"/>
              <a:t> block of memory that is shared among its SPs</a:t>
            </a:r>
          </a:p>
          <a:p>
            <a:r>
              <a:rPr lang="en-US" altLang="zh-CN" dirty="0"/>
              <a:t>All SMs on a single chip have access to a much </a:t>
            </a:r>
            <a:r>
              <a:rPr lang="en-US" altLang="zh-CN" b="1" dirty="0" err="1"/>
              <a:t>larger&amp;slow</a:t>
            </a:r>
            <a:r>
              <a:rPr lang="en-US" altLang="zh-CN" dirty="0"/>
              <a:t> block of memory shared among all the SPs</a:t>
            </a:r>
          </a:p>
        </p:txBody>
      </p:sp>
    </p:spTree>
    <p:extLst>
      <p:ext uri="{BB962C8B-B14F-4D97-AF65-F5344CB8AC3E}">
        <p14:creationId xmlns:p14="http://schemas.microsoft.com/office/powerpoint/2010/main" val="31381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ECCD-CDA2-47AA-80F5-EA638C626E50}"/>
              </a:ext>
            </a:extLst>
          </p:cNvPr>
          <p:cNvSpPr>
            <a:spLocks noGrp="1"/>
          </p:cNvSpPr>
          <p:nvPr>
            <p:ph type="title"/>
          </p:nvPr>
        </p:nvSpPr>
        <p:spPr/>
        <p:txBody>
          <a:bodyPr>
            <a:normAutofit fontScale="90000"/>
          </a:bodyPr>
          <a:lstStyle/>
          <a:p>
            <a:r>
              <a:rPr lang="en-US" altLang="zh-CN" dirty="0"/>
              <a:t>SIMT vs </a:t>
            </a:r>
            <a:r>
              <a:rPr lang="en-US" altLang="zh-CN" b="1" dirty="0"/>
              <a:t>SIMD</a:t>
            </a:r>
            <a:endParaRPr lang="zh-CN" altLang="en-US" b="1" dirty="0"/>
          </a:p>
        </p:txBody>
      </p:sp>
      <p:pic>
        <p:nvPicPr>
          <p:cNvPr id="6" name="内容占位符 5">
            <a:extLst>
              <a:ext uri="{FF2B5EF4-FFF2-40B4-BE49-F238E27FC236}">
                <a16:creationId xmlns:a16="http://schemas.microsoft.com/office/drawing/2014/main" id="{1B60C66D-B3D1-456E-853D-E833A1C61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7440" y="1954560"/>
            <a:ext cx="9875520" cy="2370124"/>
          </a:xfrm>
        </p:spPr>
      </p:pic>
      <p:sp>
        <p:nvSpPr>
          <p:cNvPr id="4" name="灯片编号占位符 3">
            <a:extLst>
              <a:ext uri="{FF2B5EF4-FFF2-40B4-BE49-F238E27FC236}">
                <a16:creationId xmlns:a16="http://schemas.microsoft.com/office/drawing/2014/main" id="{A0F26C26-BA16-4EF9-9841-E8284E4950F5}"/>
              </a:ext>
            </a:extLst>
          </p:cNvPr>
          <p:cNvSpPr>
            <a:spLocks noGrp="1"/>
          </p:cNvSpPr>
          <p:nvPr>
            <p:ph type="sldNum" sz="quarter" idx="12"/>
          </p:nvPr>
        </p:nvSpPr>
        <p:spPr/>
        <p:txBody>
          <a:bodyPr/>
          <a:lstStyle/>
          <a:p>
            <a:fld id="{D7E73BF0-1322-481A-85B0-7D5783909D9E}" type="slidenum">
              <a:rPr lang="zh-TW" altLang="en-US" smtClean="0"/>
              <a:t>14</a:t>
            </a:fld>
            <a:endParaRPr lang="zh-TW" altLang="en-US"/>
          </a:p>
        </p:txBody>
      </p:sp>
      <p:pic>
        <p:nvPicPr>
          <p:cNvPr id="8" name="图片 7">
            <a:extLst>
              <a:ext uri="{FF2B5EF4-FFF2-40B4-BE49-F238E27FC236}">
                <a16:creationId xmlns:a16="http://schemas.microsoft.com/office/drawing/2014/main" id="{0C804313-AFBE-4ED6-A5B8-DA0CCEDB1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112" y="4719667"/>
            <a:ext cx="9202013" cy="2450844"/>
          </a:xfrm>
          <a:prstGeom prst="rect">
            <a:avLst/>
          </a:prstGeom>
        </p:spPr>
      </p:pic>
    </p:spTree>
    <p:extLst>
      <p:ext uri="{BB962C8B-B14F-4D97-AF65-F5344CB8AC3E}">
        <p14:creationId xmlns:p14="http://schemas.microsoft.com/office/powerpoint/2010/main" val="326200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ECCD-CDA2-47AA-80F5-EA638C626E50}"/>
              </a:ext>
            </a:extLst>
          </p:cNvPr>
          <p:cNvSpPr>
            <a:spLocks noGrp="1"/>
          </p:cNvSpPr>
          <p:nvPr>
            <p:ph type="title"/>
          </p:nvPr>
        </p:nvSpPr>
        <p:spPr/>
        <p:txBody>
          <a:bodyPr>
            <a:normAutofit fontScale="90000"/>
          </a:bodyPr>
          <a:lstStyle/>
          <a:p>
            <a:r>
              <a:rPr lang="en-US" altLang="zh-CN" b="1" dirty="0"/>
              <a:t>SIMT</a:t>
            </a:r>
            <a:r>
              <a:rPr lang="en-US" altLang="zh-CN" dirty="0"/>
              <a:t> vs SIMD</a:t>
            </a:r>
            <a:endParaRPr lang="zh-CN" altLang="en-US" dirty="0"/>
          </a:p>
        </p:txBody>
      </p:sp>
      <p:pic>
        <p:nvPicPr>
          <p:cNvPr id="6" name="内容占位符 5">
            <a:extLst>
              <a:ext uri="{FF2B5EF4-FFF2-40B4-BE49-F238E27FC236}">
                <a16:creationId xmlns:a16="http://schemas.microsoft.com/office/drawing/2014/main" id="{1B60C66D-B3D1-456E-853D-E833A1C61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7440" y="1954560"/>
            <a:ext cx="9875520" cy="2370124"/>
          </a:xfrm>
        </p:spPr>
      </p:pic>
      <p:sp>
        <p:nvSpPr>
          <p:cNvPr id="4" name="灯片编号占位符 3">
            <a:extLst>
              <a:ext uri="{FF2B5EF4-FFF2-40B4-BE49-F238E27FC236}">
                <a16:creationId xmlns:a16="http://schemas.microsoft.com/office/drawing/2014/main" id="{A0F26C26-BA16-4EF9-9841-E8284E4950F5}"/>
              </a:ext>
            </a:extLst>
          </p:cNvPr>
          <p:cNvSpPr>
            <a:spLocks noGrp="1"/>
          </p:cNvSpPr>
          <p:nvPr>
            <p:ph type="sldNum" sz="quarter" idx="12"/>
          </p:nvPr>
        </p:nvSpPr>
        <p:spPr/>
        <p:txBody>
          <a:bodyPr/>
          <a:lstStyle/>
          <a:p>
            <a:fld id="{D7E73BF0-1322-481A-85B0-7D5783909D9E}" type="slidenum">
              <a:rPr lang="zh-TW" altLang="en-US" smtClean="0"/>
              <a:t>15</a:t>
            </a:fld>
            <a:endParaRPr lang="zh-TW" altLang="en-US"/>
          </a:p>
        </p:txBody>
      </p:sp>
      <p:pic>
        <p:nvPicPr>
          <p:cNvPr id="5" name="图片 4">
            <a:extLst>
              <a:ext uri="{FF2B5EF4-FFF2-40B4-BE49-F238E27FC236}">
                <a16:creationId xmlns:a16="http://schemas.microsoft.com/office/drawing/2014/main" id="{A1DABD78-89BA-4F21-B5BE-77F9DB9A9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672" y="4752186"/>
            <a:ext cx="9159418" cy="1564537"/>
          </a:xfrm>
          <a:prstGeom prst="rect">
            <a:avLst/>
          </a:prstGeom>
        </p:spPr>
      </p:pic>
      <p:sp>
        <p:nvSpPr>
          <p:cNvPr id="7" name="文本框 6">
            <a:extLst>
              <a:ext uri="{FF2B5EF4-FFF2-40B4-BE49-F238E27FC236}">
                <a16:creationId xmlns:a16="http://schemas.microsoft.com/office/drawing/2014/main" id="{F276EAB4-EFF5-437D-B1AA-E1F264639CC2}"/>
              </a:ext>
            </a:extLst>
          </p:cNvPr>
          <p:cNvSpPr txBox="1"/>
          <p:nvPr/>
        </p:nvSpPr>
        <p:spPr>
          <a:xfrm>
            <a:off x="2735491" y="6447860"/>
            <a:ext cx="8727370" cy="646331"/>
          </a:xfrm>
          <a:prstGeom prst="rect">
            <a:avLst/>
          </a:prstGeom>
          <a:noFill/>
        </p:spPr>
        <p:txBody>
          <a:bodyPr wrap="square" rtlCol="0">
            <a:spAutoFit/>
          </a:bodyPr>
          <a:lstStyle/>
          <a:p>
            <a:r>
              <a:rPr lang="en-US" altLang="zh-CN" dirty="0"/>
              <a:t>The SMs operate </a:t>
            </a:r>
            <a:r>
              <a:rPr lang="en-US" altLang="zh-CN" b="1" dirty="0">
                <a:solidFill>
                  <a:srgbClr val="FF0000"/>
                </a:solidFill>
              </a:rPr>
              <a:t>asynchronously</a:t>
            </a:r>
            <a:r>
              <a:rPr lang="en-US" altLang="zh-CN" dirty="0"/>
              <a:t>: there is no penalty if one branch of an if-else executes on one SM, and the other executes on another SM.</a:t>
            </a:r>
            <a:endParaRPr lang="zh-CN" altLang="en-US" dirty="0"/>
          </a:p>
        </p:txBody>
      </p:sp>
    </p:spTree>
    <p:extLst>
      <p:ext uri="{BB962C8B-B14F-4D97-AF65-F5344CB8AC3E}">
        <p14:creationId xmlns:p14="http://schemas.microsoft.com/office/powerpoint/2010/main" val="351382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1151-168C-0F43-A038-C877EF1DECD0}"/>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64699983-1B26-0E42-BCD3-424982556DDF}"/>
              </a:ext>
            </a:extLst>
          </p:cNvPr>
          <p:cNvSpPr>
            <a:spLocks noGrp="1"/>
          </p:cNvSpPr>
          <p:nvPr>
            <p:ph idx="1"/>
          </p:nvPr>
        </p:nvSpPr>
        <p:spPr/>
        <p:txBody>
          <a:bodyPr/>
          <a:lstStyle/>
          <a:p>
            <a:r>
              <a:rPr lang="en-US" altLang="zh-CN" dirty="0"/>
              <a:t>2</a:t>
            </a:r>
            <a:r>
              <a:rPr lang="zh-CN" altLang="en-US" dirty="0"/>
              <a:t>级架构</a:t>
            </a:r>
            <a:endParaRPr lang="en-US" altLang="zh-CN" dirty="0"/>
          </a:p>
          <a:p>
            <a:pPr lvl="1"/>
            <a:r>
              <a:rPr lang="zh-CN" altLang="en-US" dirty="0"/>
              <a:t>每个</a:t>
            </a:r>
            <a:r>
              <a:rPr lang="en-US" altLang="zh-CN" dirty="0"/>
              <a:t>GPU</a:t>
            </a:r>
            <a:r>
              <a:rPr lang="zh-CN" altLang="en-US" dirty="0"/>
              <a:t>拥有多个</a:t>
            </a:r>
            <a:r>
              <a:rPr lang="en-US" altLang="zh-CN" dirty="0"/>
              <a:t>Streaming</a:t>
            </a:r>
            <a:r>
              <a:rPr lang="zh-CN" altLang="en-US" dirty="0"/>
              <a:t> </a:t>
            </a:r>
            <a:r>
              <a:rPr lang="en-US" altLang="zh-CN" dirty="0"/>
              <a:t>Multiprocessor</a:t>
            </a:r>
            <a:r>
              <a:rPr lang="zh-CN" altLang="en-US" dirty="0"/>
              <a:t> </a:t>
            </a:r>
            <a:r>
              <a:rPr lang="en-US" altLang="zh-CN" dirty="0"/>
              <a:t>(SM)</a:t>
            </a:r>
          </a:p>
          <a:p>
            <a:pPr lvl="2"/>
            <a:r>
              <a:rPr lang="zh-CN" altLang="en-US" dirty="0"/>
              <a:t>具体数目及设计因产品而异</a:t>
            </a:r>
            <a:endParaRPr lang="en-US" altLang="zh-CN" dirty="0"/>
          </a:p>
          <a:p>
            <a:pPr lvl="2"/>
            <a:r>
              <a:rPr lang="en-US" altLang="zh-CN" dirty="0"/>
              <a:t>SM</a:t>
            </a:r>
            <a:r>
              <a:rPr lang="zh-CN" altLang="en-US" dirty="0"/>
              <a:t>共用显存</a:t>
            </a:r>
            <a:endParaRPr lang="en-US" altLang="zh-CN" dirty="0"/>
          </a:p>
          <a:p>
            <a:pPr lvl="1"/>
            <a:r>
              <a:rPr lang="zh-CN" altLang="en-US" dirty="0"/>
              <a:t>每个</a:t>
            </a:r>
            <a:r>
              <a:rPr lang="en-US" altLang="zh-CN" dirty="0"/>
              <a:t>SM</a:t>
            </a:r>
            <a:r>
              <a:rPr lang="zh-CN" altLang="en-US" dirty="0"/>
              <a:t>拥有多个</a:t>
            </a:r>
            <a:r>
              <a:rPr lang="en-US" altLang="zh-CN" dirty="0"/>
              <a:t>CUDA</a:t>
            </a:r>
            <a:r>
              <a:rPr lang="zh-CN" altLang="en-US" dirty="0"/>
              <a:t> </a:t>
            </a:r>
            <a:r>
              <a:rPr lang="en-US" altLang="zh-CN" dirty="0"/>
              <a:t>core</a:t>
            </a:r>
          </a:p>
          <a:p>
            <a:pPr lvl="2"/>
            <a:r>
              <a:rPr lang="zh-CN" altLang="en-US" dirty="0"/>
              <a:t>数目因产品而异</a:t>
            </a:r>
            <a:endParaRPr lang="en-US" altLang="zh-CN" dirty="0"/>
          </a:p>
          <a:p>
            <a:pPr lvl="2"/>
            <a:r>
              <a:rPr lang="en-US" dirty="0"/>
              <a:t>Core</a:t>
            </a:r>
            <a:r>
              <a:rPr lang="zh-CN" altLang="en-US" dirty="0"/>
              <a:t>共用调度器和指令缓存</a:t>
            </a:r>
            <a:endParaRPr lang="en-US" dirty="0"/>
          </a:p>
        </p:txBody>
      </p:sp>
      <p:sp>
        <p:nvSpPr>
          <p:cNvPr id="4" name="Slide Number Placeholder 3">
            <a:extLst>
              <a:ext uri="{FF2B5EF4-FFF2-40B4-BE49-F238E27FC236}">
                <a16:creationId xmlns:a16="http://schemas.microsoft.com/office/drawing/2014/main" id="{3DA5DC95-3102-A147-9DEC-68FE9E9BCE5D}"/>
              </a:ext>
            </a:extLst>
          </p:cNvPr>
          <p:cNvSpPr>
            <a:spLocks noGrp="1"/>
          </p:cNvSpPr>
          <p:nvPr>
            <p:ph type="sldNum" sz="quarter" idx="12"/>
          </p:nvPr>
        </p:nvSpPr>
        <p:spPr/>
        <p:txBody>
          <a:bodyPr/>
          <a:lstStyle/>
          <a:p>
            <a:pPr>
              <a:defRPr/>
            </a:pPr>
            <a:fld id="{CA40A734-EF3B-425E-9970-80954DDB0807}" type="slidenum">
              <a:rPr lang="zh-CN" altLang="en-US" smtClean="0"/>
              <a:pPr>
                <a:defRPr/>
              </a:pPr>
              <a:t>16</a:t>
            </a:fld>
            <a:endParaRPr lang="zh-CN" altLang="en-US" dirty="0"/>
          </a:p>
        </p:txBody>
      </p:sp>
      <p:pic>
        <p:nvPicPr>
          <p:cNvPr id="7" name="Picture 6">
            <a:extLst>
              <a:ext uri="{FF2B5EF4-FFF2-40B4-BE49-F238E27FC236}">
                <a16:creationId xmlns:a16="http://schemas.microsoft.com/office/drawing/2014/main" id="{F00B50BB-E3AE-2946-A5C1-D51A54069E7E}"/>
              </a:ext>
            </a:extLst>
          </p:cNvPr>
          <p:cNvPicPr>
            <a:picLocks noChangeAspect="1"/>
          </p:cNvPicPr>
          <p:nvPr/>
        </p:nvPicPr>
        <p:blipFill>
          <a:blip r:embed="rId3"/>
          <a:stretch>
            <a:fillRect/>
          </a:stretch>
        </p:blipFill>
        <p:spPr>
          <a:xfrm>
            <a:off x="6976908" y="3424014"/>
            <a:ext cx="6458972" cy="4363194"/>
          </a:xfrm>
          <a:prstGeom prst="rect">
            <a:avLst/>
          </a:prstGeom>
        </p:spPr>
      </p:pic>
    </p:spTree>
    <p:extLst>
      <p:ext uri="{BB962C8B-B14F-4D97-AF65-F5344CB8AC3E}">
        <p14:creationId xmlns:p14="http://schemas.microsoft.com/office/powerpoint/2010/main" val="1410551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DFA1-A154-CC4F-BC06-023976771E65}"/>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CA7C9119-A2B3-6140-8C0B-CD30BD06F5F5}"/>
              </a:ext>
            </a:extLst>
          </p:cNvPr>
          <p:cNvSpPr>
            <a:spLocks noGrp="1"/>
          </p:cNvSpPr>
          <p:nvPr>
            <p:ph idx="1"/>
          </p:nvPr>
        </p:nvSpPr>
        <p:spPr/>
        <p:txBody>
          <a:bodyPr/>
          <a:lstStyle/>
          <a:p>
            <a:r>
              <a:rPr lang="en-US" altLang="zh-CN" dirty="0"/>
              <a:t>2</a:t>
            </a:r>
            <a:r>
              <a:rPr lang="zh-CN" altLang="en-US" dirty="0"/>
              <a:t>级架构下的执行模式：线程束（</a:t>
            </a:r>
            <a:r>
              <a:rPr lang="en-US" altLang="zh-CN" dirty="0"/>
              <a:t>warp</a:t>
            </a:r>
            <a:r>
              <a:rPr lang="zh-CN" altLang="en-US" dirty="0"/>
              <a:t>）</a:t>
            </a:r>
            <a:endParaRPr lang="en-US" altLang="zh-CN" dirty="0"/>
          </a:p>
          <a:p>
            <a:pPr lvl="1"/>
            <a:r>
              <a:rPr lang="en-US" altLang="zh-CN" dirty="0"/>
              <a:t>CUDA</a:t>
            </a:r>
            <a:r>
              <a:rPr lang="zh-CN" altLang="en-US" dirty="0"/>
              <a:t>线程以</a:t>
            </a:r>
            <a:r>
              <a:rPr lang="en-US" altLang="zh-CN" dirty="0"/>
              <a:t>32</a:t>
            </a:r>
            <a:r>
              <a:rPr lang="zh-CN" altLang="en-US" dirty="0"/>
              <a:t>个为一组在</a:t>
            </a:r>
            <a:r>
              <a:rPr lang="en-US" altLang="zh-CN" dirty="0"/>
              <a:t>GPU</a:t>
            </a:r>
            <a:r>
              <a:rPr lang="zh-CN" altLang="en-US" dirty="0"/>
              <a:t>上执行</a:t>
            </a:r>
            <a:endParaRPr lang="en-US" altLang="zh-CN" dirty="0"/>
          </a:p>
          <a:p>
            <a:pPr lvl="2"/>
            <a:r>
              <a:rPr lang="zh-CN" altLang="en-US" dirty="0"/>
              <a:t>线程束以单指令多线程的方式运行（</a:t>
            </a:r>
            <a:r>
              <a:rPr lang="en-US" altLang="zh-CN" dirty="0"/>
              <a:t>SIMT</a:t>
            </a:r>
            <a:r>
              <a:rPr lang="zh-CN" altLang="en-US" dirty="0"/>
              <a:t>）</a:t>
            </a:r>
            <a:endParaRPr lang="en-US" altLang="zh-CN" dirty="0"/>
          </a:p>
          <a:p>
            <a:pPr lvl="3"/>
            <a:r>
              <a:rPr lang="zh-CN" altLang="en-US" dirty="0"/>
              <a:t>所有线程在不同数据上执行相同的指令</a:t>
            </a:r>
            <a:endParaRPr lang="en-US" altLang="zh-CN" dirty="0"/>
          </a:p>
          <a:p>
            <a:pPr lvl="2"/>
            <a:r>
              <a:rPr lang="en-US" altLang="zh-CN" dirty="0"/>
              <a:t>SIMT</a:t>
            </a:r>
            <a:r>
              <a:rPr lang="zh-CN" altLang="en-US" dirty="0"/>
              <a:t>，</a:t>
            </a:r>
            <a:r>
              <a:rPr lang="en-US" altLang="zh-CN" dirty="0"/>
              <a:t>SIMD</a:t>
            </a:r>
            <a:r>
              <a:rPr lang="zh-CN" altLang="en-US" dirty="0"/>
              <a:t>，</a:t>
            </a:r>
            <a:r>
              <a:rPr lang="en-US" altLang="zh-CN" dirty="0"/>
              <a:t>SMT</a:t>
            </a:r>
            <a:r>
              <a:rPr lang="zh-CN" altLang="en-US" dirty="0"/>
              <a:t> </a:t>
            </a:r>
            <a:r>
              <a:rPr lang="en-US" altLang="zh-CN" dirty="0"/>
              <a:t>(simultaneous</a:t>
            </a:r>
            <a:r>
              <a:rPr lang="zh-CN" altLang="en-US" dirty="0"/>
              <a:t> </a:t>
            </a:r>
            <a:r>
              <a:rPr lang="en-US" altLang="zh-CN" dirty="0"/>
              <a:t>multithreading)</a:t>
            </a:r>
          </a:p>
          <a:p>
            <a:pPr lvl="3"/>
            <a:r>
              <a:rPr lang="zh-CN" altLang="en-US" dirty="0"/>
              <a:t>灵活度：</a:t>
            </a:r>
            <a:r>
              <a:rPr lang="en-US" altLang="zh-CN" dirty="0"/>
              <a:t>SIMD</a:t>
            </a:r>
            <a:r>
              <a:rPr lang="zh-CN" altLang="en-US" dirty="0"/>
              <a:t> </a:t>
            </a:r>
            <a:r>
              <a:rPr lang="en-US" altLang="zh-CN" dirty="0"/>
              <a:t>&lt;</a:t>
            </a:r>
            <a:r>
              <a:rPr lang="zh-CN" altLang="en-US" dirty="0"/>
              <a:t> </a:t>
            </a:r>
            <a:r>
              <a:rPr lang="en-US" altLang="zh-CN" dirty="0"/>
              <a:t>SIMT</a:t>
            </a:r>
            <a:r>
              <a:rPr lang="zh-CN" altLang="en-US" dirty="0"/>
              <a:t> </a:t>
            </a:r>
            <a:r>
              <a:rPr lang="en-US" altLang="zh-CN" dirty="0"/>
              <a:t>&lt;SMT</a:t>
            </a:r>
          </a:p>
          <a:p>
            <a:pPr lvl="3"/>
            <a:r>
              <a:rPr lang="zh-CN" altLang="en-US" dirty="0"/>
              <a:t>性能：</a:t>
            </a:r>
            <a:r>
              <a:rPr lang="en-US" altLang="zh-CN" dirty="0"/>
              <a:t>SIMD</a:t>
            </a:r>
            <a:r>
              <a:rPr lang="zh-CN" altLang="en-US" dirty="0"/>
              <a:t> </a:t>
            </a:r>
            <a:r>
              <a:rPr lang="en-US" altLang="zh-CN" dirty="0"/>
              <a:t>&gt;</a:t>
            </a:r>
            <a:r>
              <a:rPr lang="zh-CN" altLang="en-US" dirty="0"/>
              <a:t> </a:t>
            </a:r>
            <a:r>
              <a:rPr lang="en-US" altLang="zh-CN" dirty="0"/>
              <a:t>SIMT</a:t>
            </a:r>
            <a:r>
              <a:rPr lang="zh-CN" altLang="en-US" dirty="0"/>
              <a:t> </a:t>
            </a:r>
            <a:r>
              <a:rPr lang="en-US" altLang="zh-CN" dirty="0"/>
              <a:t>&gt;</a:t>
            </a:r>
            <a:r>
              <a:rPr lang="zh-CN" altLang="en-US" dirty="0"/>
              <a:t> </a:t>
            </a:r>
            <a:r>
              <a:rPr lang="en-US" altLang="zh-CN" dirty="0"/>
              <a:t>SMT</a:t>
            </a:r>
          </a:p>
          <a:p>
            <a:pPr lvl="3"/>
            <a:r>
              <a:rPr lang="en-US" altLang="zh-CN" dirty="0"/>
              <a:t>SIMT</a:t>
            </a:r>
            <a:r>
              <a:rPr lang="zh-CN" altLang="en-US" dirty="0"/>
              <a:t>与</a:t>
            </a:r>
            <a:r>
              <a:rPr lang="en-US" altLang="zh-CN" dirty="0"/>
              <a:t>SIMD</a:t>
            </a:r>
            <a:r>
              <a:rPr lang="zh-CN" altLang="en-US" dirty="0"/>
              <a:t>相比：多个状态寄存器，多个地址，独立的执行路径</a:t>
            </a:r>
            <a:endParaRPr lang="en-US" altLang="zh-CN" dirty="0"/>
          </a:p>
          <a:p>
            <a:pPr lvl="4"/>
            <a:r>
              <a:rPr lang="en-US" altLang="zh-CN" dirty="0"/>
              <a:t>http://</a:t>
            </a:r>
            <a:r>
              <a:rPr lang="en-US" altLang="zh-CN" dirty="0" err="1"/>
              <a:t>yosefk.com</a:t>
            </a:r>
            <a:r>
              <a:rPr lang="en-US" altLang="zh-CN" dirty="0"/>
              <a:t>/blog/</a:t>
            </a:r>
            <a:r>
              <a:rPr lang="en-US" altLang="zh-CN" dirty="0" err="1"/>
              <a:t>simd</a:t>
            </a:r>
            <a:r>
              <a:rPr lang="en-US" altLang="zh-CN" dirty="0"/>
              <a:t>-</a:t>
            </a:r>
            <a:r>
              <a:rPr lang="en-US" altLang="zh-CN" dirty="0" err="1"/>
              <a:t>simt</a:t>
            </a:r>
            <a:r>
              <a:rPr lang="en-US" altLang="zh-CN" dirty="0"/>
              <a:t>-</a:t>
            </a:r>
            <a:r>
              <a:rPr lang="en-US" altLang="zh-CN" dirty="0" err="1"/>
              <a:t>smt</a:t>
            </a:r>
            <a:r>
              <a:rPr lang="en-US" altLang="zh-CN" dirty="0"/>
              <a:t>-parallelism-in-</a:t>
            </a:r>
            <a:r>
              <a:rPr lang="en-US" altLang="zh-CN" dirty="0" err="1"/>
              <a:t>nvidia</a:t>
            </a:r>
            <a:r>
              <a:rPr lang="en-US" altLang="zh-CN" dirty="0"/>
              <a:t>-</a:t>
            </a:r>
            <a:r>
              <a:rPr lang="en-US" altLang="zh-CN" dirty="0" err="1"/>
              <a:t>gpus.html</a:t>
            </a:r>
            <a:endParaRPr lang="en-US" altLang="zh-CN" dirty="0"/>
          </a:p>
          <a:p>
            <a:pPr lvl="1"/>
            <a:r>
              <a:rPr lang="en-US" altLang="zh-CN" dirty="0"/>
              <a:t>SM</a:t>
            </a:r>
            <a:r>
              <a:rPr lang="zh-CN" altLang="en-US" dirty="0"/>
              <a:t>负责调度并执行线程束</a:t>
            </a:r>
            <a:endParaRPr lang="en-US" altLang="zh-CN" dirty="0"/>
          </a:p>
          <a:p>
            <a:pPr lvl="2"/>
            <a:r>
              <a:rPr lang="zh-CN" altLang="en-US" dirty="0"/>
              <a:t>线程束调度时会产生上下文切换</a:t>
            </a:r>
            <a:endParaRPr lang="en-US" altLang="zh-CN" dirty="0"/>
          </a:p>
          <a:p>
            <a:pPr lvl="2"/>
            <a:r>
              <a:rPr lang="zh-CN" altLang="en-US" dirty="0"/>
              <a:t>调度方式因架构而异</a:t>
            </a:r>
            <a:endParaRPr lang="en-US" dirty="0"/>
          </a:p>
        </p:txBody>
      </p:sp>
      <p:sp>
        <p:nvSpPr>
          <p:cNvPr id="4" name="Slide Number Placeholder 3">
            <a:extLst>
              <a:ext uri="{FF2B5EF4-FFF2-40B4-BE49-F238E27FC236}">
                <a16:creationId xmlns:a16="http://schemas.microsoft.com/office/drawing/2014/main" id="{9C82C960-C059-8F44-B775-9964F58FBEBC}"/>
              </a:ext>
            </a:extLst>
          </p:cNvPr>
          <p:cNvSpPr>
            <a:spLocks noGrp="1"/>
          </p:cNvSpPr>
          <p:nvPr>
            <p:ph type="sldNum" sz="quarter" idx="12"/>
          </p:nvPr>
        </p:nvSpPr>
        <p:spPr/>
        <p:txBody>
          <a:bodyPr/>
          <a:lstStyle/>
          <a:p>
            <a:pPr>
              <a:defRPr/>
            </a:pPr>
            <a:fld id="{CA40A734-EF3B-425E-9970-80954DDB0807}" type="slidenum">
              <a:rPr lang="zh-CN" altLang="en-US" smtClean="0"/>
              <a:pPr>
                <a:defRPr/>
              </a:pPr>
              <a:t>17</a:t>
            </a:fld>
            <a:endParaRPr lang="zh-CN" altLang="en-US"/>
          </a:p>
        </p:txBody>
      </p:sp>
    </p:spTree>
    <p:extLst>
      <p:ext uri="{BB962C8B-B14F-4D97-AF65-F5344CB8AC3E}">
        <p14:creationId xmlns:p14="http://schemas.microsoft.com/office/powerpoint/2010/main" val="295176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7D5299-1A45-1349-B4BF-E6096CCE7E0D}"/>
              </a:ext>
            </a:extLst>
          </p:cNvPr>
          <p:cNvPicPr>
            <a:picLocks noChangeAspect="1"/>
          </p:cNvPicPr>
          <p:nvPr/>
        </p:nvPicPr>
        <p:blipFill>
          <a:blip r:embed="rId2"/>
          <a:stretch>
            <a:fillRect/>
          </a:stretch>
        </p:blipFill>
        <p:spPr>
          <a:xfrm>
            <a:off x="10036844" y="4766702"/>
            <a:ext cx="3975100" cy="3180080"/>
          </a:xfrm>
          <a:prstGeom prst="rect">
            <a:avLst/>
          </a:prstGeom>
        </p:spPr>
      </p:pic>
      <p:pic>
        <p:nvPicPr>
          <p:cNvPr id="6" name="Picture 5">
            <a:extLst>
              <a:ext uri="{FF2B5EF4-FFF2-40B4-BE49-F238E27FC236}">
                <a16:creationId xmlns:a16="http://schemas.microsoft.com/office/drawing/2014/main" id="{2DD093E0-990F-F149-AAEE-5EDE3AC160EE}"/>
              </a:ext>
            </a:extLst>
          </p:cNvPr>
          <p:cNvPicPr>
            <a:picLocks noChangeAspect="1"/>
          </p:cNvPicPr>
          <p:nvPr/>
        </p:nvPicPr>
        <p:blipFill>
          <a:blip r:embed="rId3"/>
          <a:stretch>
            <a:fillRect/>
          </a:stretch>
        </p:blipFill>
        <p:spPr>
          <a:xfrm rot="10800000">
            <a:off x="9331424" y="2319617"/>
            <a:ext cx="3937000" cy="2095500"/>
          </a:xfrm>
          <a:prstGeom prst="rect">
            <a:avLst/>
          </a:prstGeom>
        </p:spPr>
      </p:pic>
      <p:sp>
        <p:nvSpPr>
          <p:cNvPr id="2" name="Title 1">
            <a:extLst>
              <a:ext uri="{FF2B5EF4-FFF2-40B4-BE49-F238E27FC236}">
                <a16:creationId xmlns:a16="http://schemas.microsoft.com/office/drawing/2014/main" id="{CB3F0570-4B65-B246-BF59-06BE005FB18D}"/>
              </a:ext>
            </a:extLst>
          </p:cNvPr>
          <p:cNvSpPr>
            <a:spLocks noGrp="1"/>
          </p:cNvSpPr>
          <p:nvPr>
            <p:ph type="title"/>
          </p:nvPr>
        </p:nvSpPr>
        <p:spPr/>
        <p:txBody>
          <a:bodyPr>
            <a:normAutofit fontScale="90000"/>
          </a:bodyPr>
          <a:lstStyle/>
          <a:p>
            <a:r>
              <a:rPr lang="en-US"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DA31C73D-95CA-3F48-800E-E4F7D5966DCC}"/>
              </a:ext>
            </a:extLst>
          </p:cNvPr>
          <p:cNvSpPr>
            <a:spLocks noGrp="1"/>
          </p:cNvSpPr>
          <p:nvPr>
            <p:ph idx="1"/>
          </p:nvPr>
        </p:nvSpPr>
        <p:spPr/>
        <p:txBody>
          <a:bodyPr/>
          <a:lstStyle/>
          <a:p>
            <a:r>
              <a:rPr lang="en-US" sz="2800" dirty="0" err="1"/>
              <a:t>Te</a:t>
            </a:r>
            <a:r>
              <a:rPr lang="en-US" altLang="zh-CN" sz="2800" dirty="0" err="1"/>
              <a:t>gra</a:t>
            </a:r>
            <a:endParaRPr lang="en-US" altLang="zh-CN" sz="2800" dirty="0"/>
          </a:p>
          <a:p>
            <a:pPr lvl="1"/>
            <a:r>
              <a:rPr lang="zh-CN" altLang="en-US" sz="2400" dirty="0"/>
              <a:t>面向移动和嵌入式设备</a:t>
            </a:r>
            <a:endParaRPr lang="en-US" altLang="zh-CN" sz="2400" dirty="0"/>
          </a:p>
          <a:p>
            <a:pPr lvl="2"/>
            <a:r>
              <a:rPr lang="zh-CN" altLang="en-US" sz="2000" dirty="0"/>
              <a:t>平板电脑、手机等</a:t>
            </a:r>
            <a:endParaRPr lang="en-US" altLang="zh-CN" sz="2000" dirty="0"/>
          </a:p>
          <a:p>
            <a:r>
              <a:rPr lang="en-US" sz="2800" dirty="0"/>
              <a:t>GeForce</a:t>
            </a:r>
          </a:p>
          <a:p>
            <a:pPr lvl="1"/>
            <a:r>
              <a:rPr lang="zh-CN" altLang="en-US" sz="2400" dirty="0"/>
              <a:t>面向一般图形用户</a:t>
            </a:r>
            <a:endParaRPr lang="en-US" altLang="zh-CN" sz="2400" dirty="0"/>
          </a:p>
          <a:p>
            <a:pPr lvl="2"/>
            <a:r>
              <a:rPr lang="zh-CN" altLang="en-US" sz="2000" dirty="0"/>
              <a:t>家用电脑，优化游戏性能</a:t>
            </a:r>
            <a:endParaRPr lang="en-US" altLang="zh-CN" sz="2000" dirty="0"/>
          </a:p>
          <a:p>
            <a:r>
              <a:rPr lang="en-US" altLang="zh-CN" sz="2800" dirty="0"/>
              <a:t>Quadro</a:t>
            </a:r>
          </a:p>
          <a:p>
            <a:pPr lvl="1"/>
            <a:r>
              <a:rPr lang="zh-CN" altLang="en-US" sz="2400" dirty="0"/>
              <a:t>面向专业绘图设计需求</a:t>
            </a:r>
            <a:endParaRPr lang="en-US" altLang="zh-CN" sz="2400" dirty="0"/>
          </a:p>
          <a:p>
            <a:pPr lvl="2"/>
            <a:r>
              <a:rPr lang="zh-CN" altLang="en-US" sz="2000" dirty="0"/>
              <a:t>图形工作站，优化专业绘图软件性能</a:t>
            </a:r>
            <a:endParaRPr lang="en-US" altLang="zh-CN" sz="2000" dirty="0"/>
          </a:p>
          <a:p>
            <a:r>
              <a:rPr lang="en-US" altLang="zh-CN" sz="2800" dirty="0"/>
              <a:t>Tesla</a:t>
            </a:r>
          </a:p>
          <a:p>
            <a:pPr lvl="1"/>
            <a:r>
              <a:rPr lang="zh-CN" altLang="en-US" sz="2400" dirty="0"/>
              <a:t>面向大规模计算</a:t>
            </a:r>
            <a:endParaRPr lang="en-US" altLang="zh-CN" sz="2400" dirty="0"/>
          </a:p>
          <a:p>
            <a:pPr lvl="2"/>
            <a:r>
              <a:rPr lang="zh-CN" altLang="en-US" sz="2000" dirty="0"/>
              <a:t>没有显示输出</a:t>
            </a:r>
            <a:endParaRPr lang="en-US" altLang="zh-CN" sz="2000" dirty="0"/>
          </a:p>
          <a:p>
            <a:pPr lvl="2"/>
            <a:r>
              <a:rPr lang="ja-JP" altLang="en-US" sz="2000"/>
              <a:t>此前深度学习神器</a:t>
            </a:r>
            <a:r>
              <a:rPr lang="en-US" altLang="zh-CN" sz="2000" dirty="0"/>
              <a:t>v100</a:t>
            </a:r>
            <a:r>
              <a:rPr lang="ja-JP" altLang="en-US" sz="2000"/>
              <a:t>即属于此系列</a:t>
            </a:r>
            <a:endParaRPr lang="en-US" altLang="zh-CN" sz="2000" dirty="0"/>
          </a:p>
          <a:p>
            <a:pPr lvl="1"/>
            <a:r>
              <a:rPr lang="zh-CN" altLang="en-US" sz="2400" dirty="0"/>
              <a:t>更强大的双精度运算能力</a:t>
            </a:r>
            <a:endParaRPr lang="en-US" altLang="zh-CN" sz="2400" dirty="0"/>
          </a:p>
          <a:p>
            <a:pPr lvl="1"/>
            <a:r>
              <a:rPr lang="zh-CN" altLang="en-US" sz="2400" dirty="0"/>
              <a:t>更大的内存带宽</a:t>
            </a:r>
            <a:endParaRPr lang="en-US" altLang="zh-CN" sz="2400" dirty="0"/>
          </a:p>
        </p:txBody>
      </p:sp>
      <p:sp>
        <p:nvSpPr>
          <p:cNvPr id="4" name="Slide Number Placeholder 3">
            <a:extLst>
              <a:ext uri="{FF2B5EF4-FFF2-40B4-BE49-F238E27FC236}">
                <a16:creationId xmlns:a16="http://schemas.microsoft.com/office/drawing/2014/main" id="{E16A1BCA-D1D7-9640-BF73-089BACD3805B}"/>
              </a:ext>
            </a:extLst>
          </p:cNvPr>
          <p:cNvSpPr>
            <a:spLocks noGrp="1"/>
          </p:cNvSpPr>
          <p:nvPr>
            <p:ph type="sldNum" sz="quarter" idx="12"/>
          </p:nvPr>
        </p:nvSpPr>
        <p:spPr/>
        <p:txBody>
          <a:bodyPr/>
          <a:lstStyle/>
          <a:p>
            <a:pPr>
              <a:defRPr/>
            </a:pPr>
            <a:fld id="{CA40A734-EF3B-425E-9970-80954DDB0807}" type="slidenum">
              <a:rPr lang="zh-CN" altLang="en-US" smtClean="0"/>
              <a:pPr>
                <a:defRPr/>
              </a:pPr>
              <a:t>18</a:t>
            </a:fld>
            <a:endParaRPr lang="zh-CN" altLang="en-US"/>
          </a:p>
        </p:txBody>
      </p:sp>
      <p:pic>
        <p:nvPicPr>
          <p:cNvPr id="5" name="Picture 4">
            <a:extLst>
              <a:ext uri="{FF2B5EF4-FFF2-40B4-BE49-F238E27FC236}">
                <a16:creationId xmlns:a16="http://schemas.microsoft.com/office/drawing/2014/main" id="{658A9516-A693-6A4A-A0E6-E21A68A4D866}"/>
              </a:ext>
            </a:extLst>
          </p:cNvPr>
          <p:cNvPicPr>
            <a:picLocks noChangeAspect="1"/>
          </p:cNvPicPr>
          <p:nvPr/>
        </p:nvPicPr>
        <p:blipFill>
          <a:blip r:embed="rId4"/>
          <a:stretch>
            <a:fillRect/>
          </a:stretch>
        </p:blipFill>
        <p:spPr>
          <a:xfrm>
            <a:off x="7021585" y="1090464"/>
            <a:ext cx="2957911" cy="1907074"/>
          </a:xfrm>
          <a:prstGeom prst="rect">
            <a:avLst/>
          </a:prstGeom>
        </p:spPr>
      </p:pic>
      <p:pic>
        <p:nvPicPr>
          <p:cNvPr id="7" name="Picture 6">
            <a:extLst>
              <a:ext uri="{FF2B5EF4-FFF2-40B4-BE49-F238E27FC236}">
                <a16:creationId xmlns:a16="http://schemas.microsoft.com/office/drawing/2014/main" id="{4BEDD18A-EE36-BE47-A5B7-3F5AFD06457E}"/>
              </a:ext>
            </a:extLst>
          </p:cNvPr>
          <p:cNvPicPr>
            <a:picLocks noChangeAspect="1"/>
          </p:cNvPicPr>
          <p:nvPr/>
        </p:nvPicPr>
        <p:blipFill>
          <a:blip r:embed="rId5"/>
          <a:stretch>
            <a:fillRect/>
          </a:stretch>
        </p:blipFill>
        <p:spPr>
          <a:xfrm>
            <a:off x="6512990" y="4567151"/>
            <a:ext cx="3975100" cy="1714500"/>
          </a:xfrm>
          <a:prstGeom prst="rect">
            <a:avLst/>
          </a:prstGeom>
        </p:spPr>
      </p:pic>
    </p:spTree>
    <p:extLst>
      <p:ext uri="{BB962C8B-B14F-4D97-AF65-F5344CB8AC3E}">
        <p14:creationId xmlns:p14="http://schemas.microsoft.com/office/powerpoint/2010/main" val="2871140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0570-4B65-B246-BF59-06BE005FB18D}"/>
              </a:ext>
            </a:extLst>
          </p:cNvPr>
          <p:cNvSpPr>
            <a:spLocks noGrp="1"/>
          </p:cNvSpPr>
          <p:nvPr>
            <p:ph type="title"/>
          </p:nvPr>
        </p:nvSpPr>
        <p:spPr/>
        <p:txBody>
          <a:bodyPr>
            <a:normAutofit fontScale="90000"/>
          </a:bodyPr>
          <a:lstStyle/>
          <a:p>
            <a:r>
              <a:rPr lang="en-US"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DA31C73D-95CA-3F48-800E-E4F7D5966DCC}"/>
              </a:ext>
            </a:extLst>
          </p:cNvPr>
          <p:cNvSpPr>
            <a:spLocks noGrp="1"/>
          </p:cNvSpPr>
          <p:nvPr>
            <p:ph idx="1"/>
          </p:nvPr>
        </p:nvSpPr>
        <p:spPr>
          <a:xfrm>
            <a:off x="731520" y="1234481"/>
            <a:ext cx="9433048" cy="6116918"/>
          </a:xfrm>
        </p:spPr>
        <p:txBody>
          <a:bodyPr/>
          <a:lstStyle/>
          <a:p>
            <a:r>
              <a:rPr lang="en-US" sz="2800" dirty="0"/>
              <a:t>NV</a:t>
            </a:r>
            <a:r>
              <a:rPr lang="en-US" altLang="zh-CN" sz="2800" dirty="0"/>
              <a:t>IDIA</a:t>
            </a:r>
            <a:r>
              <a:rPr lang="zh-CN" altLang="en-US" sz="2800" dirty="0"/>
              <a:t> </a:t>
            </a:r>
            <a:r>
              <a:rPr lang="en-US" altLang="zh-CN" sz="2800" dirty="0"/>
              <a:t>A100</a:t>
            </a:r>
            <a:r>
              <a:rPr lang="zh-CN" altLang="en-US" sz="2800" dirty="0"/>
              <a:t> </a:t>
            </a:r>
            <a:r>
              <a:rPr lang="en-US" altLang="zh-CN" sz="2800" dirty="0"/>
              <a:t>Tensor</a:t>
            </a:r>
            <a:r>
              <a:rPr lang="zh-CN" altLang="en-US" sz="2800" dirty="0"/>
              <a:t> </a:t>
            </a:r>
            <a:r>
              <a:rPr lang="en-US" altLang="zh-CN" sz="2800" dirty="0"/>
              <a:t>Core</a:t>
            </a:r>
            <a:r>
              <a:rPr lang="zh-CN" altLang="en-US" sz="2800" dirty="0"/>
              <a:t> </a:t>
            </a:r>
            <a:r>
              <a:rPr lang="en-US" altLang="zh-CN" sz="2800" dirty="0"/>
              <a:t>GPU</a:t>
            </a:r>
          </a:p>
          <a:p>
            <a:pPr lvl="1"/>
            <a:r>
              <a:rPr lang="en-US" altLang="zh-CN" sz="2000" dirty="0"/>
              <a:t>“E</a:t>
            </a:r>
            <a:r>
              <a:rPr lang="en-US" sz="2000" dirty="0"/>
              <a:t>ngine of the NVIDIA data center platform</a:t>
            </a:r>
            <a:r>
              <a:rPr lang="en-US" altLang="zh-CN" sz="2000" dirty="0"/>
              <a:t>”</a:t>
            </a:r>
          </a:p>
          <a:p>
            <a:pPr lvl="1"/>
            <a:r>
              <a:rPr lang="en-US" altLang="zh-CN" sz="2000" dirty="0"/>
              <a:t>“</a:t>
            </a:r>
            <a:r>
              <a:rPr lang="en-US" sz="2000" dirty="0"/>
              <a:t>A100 can efficiently scale to thousands of GPUs</a:t>
            </a:r>
            <a:r>
              <a:rPr lang="en-US" altLang="zh-CN" sz="2000" dirty="0"/>
              <a:t>”</a:t>
            </a:r>
          </a:p>
          <a:p>
            <a:pPr lvl="1"/>
            <a:r>
              <a:rPr lang="en-US" altLang="zh-CN" sz="2000" dirty="0"/>
              <a:t>“</a:t>
            </a:r>
            <a:r>
              <a:rPr lang="en-US" sz="2000" dirty="0"/>
              <a:t>Multi-Instance GPU (MIG) technology allows multiple networks to operate simultaneously on a single A100 GPU for optimal utilization of compute resources.</a:t>
            </a:r>
            <a:r>
              <a:rPr lang="en-US" altLang="zh-CN" sz="2000" dirty="0"/>
              <a:t>”</a:t>
            </a:r>
          </a:p>
        </p:txBody>
      </p:sp>
      <p:sp>
        <p:nvSpPr>
          <p:cNvPr id="4" name="Slide Number Placeholder 3">
            <a:extLst>
              <a:ext uri="{FF2B5EF4-FFF2-40B4-BE49-F238E27FC236}">
                <a16:creationId xmlns:a16="http://schemas.microsoft.com/office/drawing/2014/main" id="{E16A1BCA-D1D7-9640-BF73-089BACD3805B}"/>
              </a:ext>
            </a:extLst>
          </p:cNvPr>
          <p:cNvSpPr>
            <a:spLocks noGrp="1"/>
          </p:cNvSpPr>
          <p:nvPr>
            <p:ph type="sldNum" sz="quarter" idx="12"/>
          </p:nvPr>
        </p:nvSpPr>
        <p:spPr/>
        <p:txBody>
          <a:bodyPr/>
          <a:lstStyle/>
          <a:p>
            <a:pPr>
              <a:defRPr/>
            </a:pPr>
            <a:fld id="{CA40A734-EF3B-425E-9970-80954DDB0807}" type="slidenum">
              <a:rPr lang="zh-CN" altLang="en-US" smtClean="0"/>
              <a:pPr>
                <a:defRPr/>
              </a:pPr>
              <a:t>19</a:t>
            </a:fld>
            <a:endParaRPr lang="zh-CN" altLang="en-US"/>
          </a:p>
        </p:txBody>
      </p:sp>
      <p:pic>
        <p:nvPicPr>
          <p:cNvPr id="9" name="Picture 8">
            <a:extLst>
              <a:ext uri="{FF2B5EF4-FFF2-40B4-BE49-F238E27FC236}">
                <a16:creationId xmlns:a16="http://schemas.microsoft.com/office/drawing/2014/main" id="{2D71A9B1-173B-324F-8C91-F1EB8D37F467}"/>
              </a:ext>
            </a:extLst>
          </p:cNvPr>
          <p:cNvPicPr>
            <a:picLocks noChangeAspect="1"/>
          </p:cNvPicPr>
          <p:nvPr/>
        </p:nvPicPr>
        <p:blipFill>
          <a:blip r:embed="rId2"/>
          <a:stretch>
            <a:fillRect/>
          </a:stretch>
        </p:blipFill>
        <p:spPr>
          <a:xfrm>
            <a:off x="258417" y="3618173"/>
            <a:ext cx="6912768" cy="4228525"/>
          </a:xfrm>
          <a:prstGeom prst="rect">
            <a:avLst/>
          </a:prstGeom>
        </p:spPr>
      </p:pic>
      <p:pic>
        <p:nvPicPr>
          <p:cNvPr id="10" name="Picture 9">
            <a:extLst>
              <a:ext uri="{FF2B5EF4-FFF2-40B4-BE49-F238E27FC236}">
                <a16:creationId xmlns:a16="http://schemas.microsoft.com/office/drawing/2014/main" id="{61600B54-EC8A-FC45-A101-978CAEB5D4EA}"/>
              </a:ext>
            </a:extLst>
          </p:cNvPr>
          <p:cNvPicPr>
            <a:picLocks noChangeAspect="1"/>
          </p:cNvPicPr>
          <p:nvPr/>
        </p:nvPicPr>
        <p:blipFill>
          <a:blip r:embed="rId3"/>
          <a:stretch>
            <a:fillRect/>
          </a:stretch>
        </p:blipFill>
        <p:spPr>
          <a:xfrm>
            <a:off x="7459216" y="4325944"/>
            <a:ext cx="6912767" cy="3462059"/>
          </a:xfrm>
          <a:prstGeom prst="rect">
            <a:avLst/>
          </a:prstGeom>
        </p:spPr>
      </p:pic>
      <p:sp>
        <p:nvSpPr>
          <p:cNvPr id="11" name="TextBox 10">
            <a:extLst>
              <a:ext uri="{FF2B5EF4-FFF2-40B4-BE49-F238E27FC236}">
                <a16:creationId xmlns:a16="http://schemas.microsoft.com/office/drawing/2014/main" id="{921C41AD-2136-8A45-A169-8F4DD036C9AF}"/>
              </a:ext>
            </a:extLst>
          </p:cNvPr>
          <p:cNvSpPr txBox="1"/>
          <p:nvPr/>
        </p:nvSpPr>
        <p:spPr>
          <a:xfrm>
            <a:off x="11707688" y="771520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12" name="Picture 11">
            <a:extLst>
              <a:ext uri="{FF2B5EF4-FFF2-40B4-BE49-F238E27FC236}">
                <a16:creationId xmlns:a16="http://schemas.microsoft.com/office/drawing/2014/main" id="{BD0C3A4E-615E-5948-BE3F-485B8D2F1F83}"/>
              </a:ext>
            </a:extLst>
          </p:cNvPr>
          <p:cNvPicPr>
            <a:picLocks noChangeAspect="1"/>
          </p:cNvPicPr>
          <p:nvPr/>
        </p:nvPicPr>
        <p:blipFill>
          <a:blip r:embed="rId4"/>
          <a:stretch>
            <a:fillRect/>
          </a:stretch>
        </p:blipFill>
        <p:spPr>
          <a:xfrm>
            <a:off x="10316324" y="1206636"/>
            <a:ext cx="4055659" cy="3065202"/>
          </a:xfrm>
          <a:prstGeom prst="rect">
            <a:avLst/>
          </a:prstGeom>
        </p:spPr>
      </p:pic>
    </p:spTree>
    <p:extLst>
      <p:ext uri="{BB962C8B-B14F-4D97-AF65-F5344CB8AC3E}">
        <p14:creationId xmlns:p14="http://schemas.microsoft.com/office/powerpoint/2010/main" val="216518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zh-CN" altLang="en-US" dirty="0">
                <a:solidFill>
                  <a:srgbClr val="C00000"/>
                </a:solidFill>
              </a:rPr>
              <a:t>计算机架构分类</a:t>
            </a:r>
            <a:endParaRPr lang="en-US" altLang="zh-CN" dirty="0">
              <a:solidFill>
                <a:srgbClr val="C00000"/>
              </a:solidFill>
            </a:endParaRPr>
          </a:p>
          <a:p>
            <a:r>
              <a:rPr lang="en-US" altLang="zh-CN" dirty="0"/>
              <a:t>CPU</a:t>
            </a:r>
            <a:r>
              <a:rPr lang="zh-CN" altLang="en-US" dirty="0"/>
              <a:t> </a:t>
            </a:r>
            <a:r>
              <a:rPr lang="en-US" altLang="zh-CN" dirty="0"/>
              <a:t>vs</a:t>
            </a:r>
            <a:r>
              <a:rPr lang="zh-CN" altLang="en-US" dirty="0"/>
              <a:t> </a:t>
            </a:r>
            <a:r>
              <a:rPr lang="en-US" altLang="zh-CN" dirty="0"/>
              <a:t>GPU</a:t>
            </a:r>
          </a:p>
          <a:p>
            <a:r>
              <a:rPr lang="en-US" altLang="zh-CN" dirty="0"/>
              <a:t>NVIDIA</a:t>
            </a:r>
            <a:r>
              <a:rPr lang="zh-CN" altLang="en-US" dirty="0"/>
              <a:t> </a:t>
            </a:r>
            <a:r>
              <a:rPr lang="en-US" altLang="zh-CN" dirty="0"/>
              <a:t>GPU</a:t>
            </a:r>
            <a:r>
              <a:rPr lang="zh-CN" altLang="en-US" dirty="0"/>
              <a:t>架构</a:t>
            </a:r>
            <a:endParaRPr lang="en-US" altLang="zh-CN" dirty="0"/>
          </a:p>
          <a:p>
            <a:r>
              <a:rPr lang="en-US" altLang="zh-CN" dirty="0"/>
              <a:t>CUDA</a:t>
            </a:r>
            <a:r>
              <a:rPr lang="zh-CN" altLang="en-US" dirty="0"/>
              <a:t>编程模型</a:t>
            </a:r>
            <a:endParaRPr lang="en-US" altLang="zh-CN" dirty="0"/>
          </a:p>
          <a:p>
            <a:r>
              <a:rPr lang="en-US" altLang="zh-CN" dirty="0"/>
              <a:t>CUDA</a:t>
            </a:r>
            <a:r>
              <a:rPr lang="zh-CN" altLang="en-US" dirty="0"/>
              <a:t>编程举例</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2</a:t>
            </a:fld>
            <a:endParaRPr lang="zh-CN" altLang="en-US"/>
          </a:p>
        </p:txBody>
      </p:sp>
    </p:spTree>
    <p:extLst>
      <p:ext uri="{BB962C8B-B14F-4D97-AF65-F5344CB8AC3E}">
        <p14:creationId xmlns:p14="http://schemas.microsoft.com/office/powerpoint/2010/main" val="112142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0570-4B65-B246-BF59-06BE005FB18D}"/>
              </a:ext>
            </a:extLst>
          </p:cNvPr>
          <p:cNvSpPr>
            <a:spLocks noGrp="1"/>
          </p:cNvSpPr>
          <p:nvPr>
            <p:ph type="title"/>
          </p:nvPr>
        </p:nvSpPr>
        <p:spPr/>
        <p:txBody>
          <a:bodyPr>
            <a:normAutofit fontScale="90000"/>
          </a:bodyPr>
          <a:lstStyle/>
          <a:p>
            <a:r>
              <a:rPr lang="en-US"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DA31C73D-95CA-3F48-800E-E4F7D5966DCC}"/>
              </a:ext>
            </a:extLst>
          </p:cNvPr>
          <p:cNvSpPr>
            <a:spLocks noGrp="1"/>
          </p:cNvSpPr>
          <p:nvPr>
            <p:ph idx="1"/>
          </p:nvPr>
        </p:nvSpPr>
        <p:spPr>
          <a:xfrm>
            <a:off x="731520" y="1018456"/>
            <a:ext cx="13167360" cy="6116918"/>
          </a:xfrm>
        </p:spPr>
        <p:txBody>
          <a:bodyPr/>
          <a:lstStyle/>
          <a:p>
            <a:r>
              <a:rPr lang="en-US" sz="2800" dirty="0" err="1"/>
              <a:t>NV</a:t>
            </a:r>
            <a:r>
              <a:rPr lang="en-US" altLang="zh-CN" sz="2800" dirty="0" err="1"/>
              <a:t>Switch</a:t>
            </a:r>
            <a:r>
              <a:rPr lang="zh-CN" altLang="en-US" sz="2800" dirty="0"/>
              <a:t> </a:t>
            </a:r>
            <a:r>
              <a:rPr lang="ja-JP" altLang="en-US" sz="2800" dirty="0"/>
              <a:t>与</a:t>
            </a:r>
            <a:r>
              <a:rPr lang="en-US" altLang="ja-JP" sz="2800" dirty="0"/>
              <a:t>NV</a:t>
            </a:r>
            <a:r>
              <a:rPr lang="en-US" altLang="zh-CN" sz="2800" dirty="0"/>
              <a:t>IDIA</a:t>
            </a:r>
            <a:r>
              <a:rPr lang="zh-CN" altLang="en-US" sz="2800" dirty="0"/>
              <a:t> </a:t>
            </a:r>
            <a:r>
              <a:rPr lang="en-US" altLang="zh-CN" sz="2800" dirty="0"/>
              <a:t>HGX</a:t>
            </a:r>
            <a:r>
              <a:rPr lang="zh-CN" altLang="en-US" sz="2800" dirty="0"/>
              <a:t> </a:t>
            </a:r>
            <a:r>
              <a:rPr lang="en-US" altLang="zh-CN" sz="2800" dirty="0"/>
              <a:t>A100</a:t>
            </a:r>
          </a:p>
          <a:p>
            <a:pPr lvl="1"/>
            <a:r>
              <a:rPr lang="en-US" altLang="zh-CN" sz="2320" dirty="0" err="1"/>
              <a:t>NVSwitch</a:t>
            </a:r>
            <a:r>
              <a:rPr lang="en-US" altLang="zh-CN" sz="2320" dirty="0"/>
              <a:t>:</a:t>
            </a:r>
            <a:r>
              <a:rPr lang="zh-CN" altLang="en-US" sz="2320" dirty="0"/>
              <a:t> </a:t>
            </a:r>
            <a:r>
              <a:rPr lang="en-US" altLang="zh-CN" sz="2320" dirty="0" err="1"/>
              <a:t>NVLink</a:t>
            </a:r>
            <a:r>
              <a:rPr lang="ja-JP" altLang="en-US" sz="2320" dirty="0"/>
              <a:t>组成的全连接架构</a:t>
            </a:r>
            <a:endParaRPr lang="en-US" altLang="ja-JP" sz="2320" dirty="0"/>
          </a:p>
          <a:p>
            <a:pPr lvl="1"/>
            <a:r>
              <a:rPr lang="en-US" altLang="zh-CN" sz="2320" dirty="0"/>
              <a:t>HGX</a:t>
            </a:r>
            <a:r>
              <a:rPr lang="zh-CN" altLang="en-US" sz="2320" dirty="0"/>
              <a:t> </a:t>
            </a:r>
            <a:r>
              <a:rPr lang="en-US" altLang="zh-CN" sz="2320" dirty="0"/>
              <a:t>A100:</a:t>
            </a:r>
            <a:r>
              <a:rPr lang="zh-CN" altLang="en-US" sz="2320" dirty="0"/>
              <a:t> </a:t>
            </a:r>
            <a:r>
              <a:rPr lang="ja-JP" altLang="en-US" sz="2320" dirty="0"/>
              <a:t>在一张主板上由</a:t>
            </a:r>
            <a:r>
              <a:rPr lang="en-US" altLang="ja-JP" sz="2320" dirty="0" err="1"/>
              <a:t>NVSwitch</a:t>
            </a:r>
            <a:r>
              <a:rPr lang="ja-JP" altLang="en-US" sz="2320" dirty="0"/>
              <a:t>连接多张</a:t>
            </a:r>
            <a:r>
              <a:rPr lang="en-US" altLang="ja-JP" sz="2320" dirty="0"/>
              <a:t>A100</a:t>
            </a:r>
            <a:r>
              <a:rPr lang="ja-JP" altLang="en-US" sz="2320" dirty="0"/>
              <a:t>计算卡</a:t>
            </a:r>
            <a:endParaRPr lang="en-US" altLang="ja-JP" sz="2320" dirty="0"/>
          </a:p>
          <a:p>
            <a:pPr lvl="2"/>
            <a:r>
              <a:rPr lang="en-US" altLang="zh-CN" sz="1840" dirty="0"/>
              <a:t>4x/8x/16x-A100</a:t>
            </a:r>
            <a:r>
              <a:rPr lang="zh-CN" altLang="en-US" sz="1840" dirty="0"/>
              <a:t>：</a:t>
            </a:r>
            <a:r>
              <a:rPr lang="ja-JP" altLang="en-US" sz="1840" dirty="0"/>
              <a:t>人工智能也要进入军备竞赛阶段了</a:t>
            </a:r>
            <a:endParaRPr lang="en-US" altLang="zh-CN" sz="1840" dirty="0"/>
          </a:p>
          <a:p>
            <a:endParaRPr lang="en-US" altLang="zh-CN" sz="2000" dirty="0"/>
          </a:p>
        </p:txBody>
      </p:sp>
      <p:sp>
        <p:nvSpPr>
          <p:cNvPr id="4" name="Slide Number Placeholder 3">
            <a:extLst>
              <a:ext uri="{FF2B5EF4-FFF2-40B4-BE49-F238E27FC236}">
                <a16:creationId xmlns:a16="http://schemas.microsoft.com/office/drawing/2014/main" id="{E16A1BCA-D1D7-9640-BF73-089BACD3805B}"/>
              </a:ext>
            </a:extLst>
          </p:cNvPr>
          <p:cNvSpPr>
            <a:spLocks noGrp="1"/>
          </p:cNvSpPr>
          <p:nvPr>
            <p:ph type="sldNum" sz="quarter" idx="12"/>
          </p:nvPr>
        </p:nvSpPr>
        <p:spPr/>
        <p:txBody>
          <a:bodyPr/>
          <a:lstStyle/>
          <a:p>
            <a:pPr>
              <a:defRPr/>
            </a:pPr>
            <a:fld id="{CA40A734-EF3B-425E-9970-80954DDB0807}" type="slidenum">
              <a:rPr lang="zh-CN" altLang="en-US" smtClean="0"/>
              <a:pPr>
                <a:defRPr/>
              </a:pPr>
              <a:t>20</a:t>
            </a:fld>
            <a:endParaRPr lang="zh-CN" altLang="en-US"/>
          </a:p>
        </p:txBody>
      </p:sp>
      <p:sp>
        <p:nvSpPr>
          <p:cNvPr id="11" name="TextBox 10">
            <a:extLst>
              <a:ext uri="{FF2B5EF4-FFF2-40B4-BE49-F238E27FC236}">
                <a16:creationId xmlns:a16="http://schemas.microsoft.com/office/drawing/2014/main" id="{921C41AD-2136-8A45-A169-8F4DD036C9AF}"/>
              </a:ext>
            </a:extLst>
          </p:cNvPr>
          <p:cNvSpPr txBox="1"/>
          <p:nvPr/>
        </p:nvSpPr>
        <p:spPr>
          <a:xfrm>
            <a:off x="11707688" y="771520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5" name="Picture 4">
            <a:extLst>
              <a:ext uri="{FF2B5EF4-FFF2-40B4-BE49-F238E27FC236}">
                <a16:creationId xmlns:a16="http://schemas.microsoft.com/office/drawing/2014/main" id="{D3460689-D97A-E04C-9E1C-B9A230815716}"/>
              </a:ext>
            </a:extLst>
          </p:cNvPr>
          <p:cNvPicPr>
            <a:picLocks noChangeAspect="1"/>
          </p:cNvPicPr>
          <p:nvPr/>
        </p:nvPicPr>
        <p:blipFill>
          <a:blip r:embed="rId2"/>
          <a:stretch>
            <a:fillRect/>
          </a:stretch>
        </p:blipFill>
        <p:spPr>
          <a:xfrm>
            <a:off x="1137320" y="2807419"/>
            <a:ext cx="12355760" cy="4820204"/>
          </a:xfrm>
          <a:prstGeom prst="rect">
            <a:avLst/>
          </a:prstGeom>
        </p:spPr>
      </p:pic>
    </p:spTree>
    <p:extLst>
      <p:ext uri="{BB962C8B-B14F-4D97-AF65-F5344CB8AC3E}">
        <p14:creationId xmlns:p14="http://schemas.microsoft.com/office/powerpoint/2010/main" val="143231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CF01-76F5-FE49-91EF-7604545E1D6C}"/>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3812D20F-065D-6C4D-8E44-DBC683130FEE}"/>
              </a:ext>
            </a:extLst>
          </p:cNvPr>
          <p:cNvSpPr>
            <a:spLocks noGrp="1"/>
          </p:cNvSpPr>
          <p:nvPr>
            <p:ph idx="1"/>
          </p:nvPr>
        </p:nvSpPr>
        <p:spPr/>
        <p:txBody>
          <a:bodyPr/>
          <a:lstStyle/>
          <a:p>
            <a:r>
              <a:rPr lang="en-US" altLang="zh-CN" sz="3600" dirty="0"/>
              <a:t>Tesla</a:t>
            </a:r>
            <a:r>
              <a:rPr lang="zh-CN" altLang="en-US" sz="3600" dirty="0"/>
              <a:t> </a:t>
            </a:r>
            <a:r>
              <a:rPr lang="en-US" altLang="zh-CN" sz="3600" dirty="0"/>
              <a:t>(2006)</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t>Fermi</a:t>
            </a:r>
            <a:r>
              <a:rPr lang="zh-CN" altLang="en-US" sz="3600" dirty="0"/>
              <a:t> </a:t>
            </a:r>
            <a:r>
              <a:rPr lang="en-US" altLang="zh-CN" sz="3600" dirty="0"/>
              <a:t>(2010)</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Kepler</a:t>
            </a:r>
            <a:r>
              <a:rPr lang="zh-CN" altLang="en-US" sz="3600" dirty="0">
                <a:ea typeface="Helvetica Neue" panose="02000503000000020004" pitchFamily="2" charset="0"/>
                <a:cs typeface="Helvetica Neue" panose="02000503000000020004" pitchFamily="2" charset="0"/>
              </a:rPr>
              <a:t> </a:t>
            </a:r>
            <a:r>
              <a:rPr lang="en-US" altLang="zh-CN" sz="3600" dirty="0">
                <a:ea typeface="Helvetica Neue" panose="02000503000000020004" pitchFamily="2" charset="0"/>
                <a:cs typeface="Helvetica Neue" panose="02000503000000020004" pitchFamily="2" charset="0"/>
              </a:rPr>
              <a:t>(2012)</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Maxwell</a:t>
            </a:r>
            <a:r>
              <a:rPr lang="zh-CN" altLang="en-US" sz="3600" dirty="0">
                <a:ea typeface="Helvetica Neue" panose="02000503000000020004" pitchFamily="2" charset="0"/>
                <a:cs typeface="Helvetica Neue" panose="02000503000000020004" pitchFamily="2" charset="0"/>
              </a:rPr>
              <a:t> </a:t>
            </a:r>
            <a:r>
              <a:rPr lang="en-US" altLang="zh-CN" sz="3600" dirty="0">
                <a:ea typeface="Helvetica Neue" panose="02000503000000020004" pitchFamily="2" charset="0"/>
                <a:cs typeface="Helvetica Neue" panose="02000503000000020004" pitchFamily="2" charset="0"/>
              </a:rPr>
              <a:t>(2014)</a:t>
            </a:r>
            <a:r>
              <a:rPr lang="zh-CN" altLang="en-US" sz="3600" dirty="0">
                <a:ea typeface="Helvetica Neue" panose="02000503000000020004" pitchFamily="2" charset="0"/>
                <a:cs typeface="Helvetica Neue" panose="02000503000000020004" pitchFamily="2" charset="0"/>
              </a:rPr>
              <a:t> </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Pascal</a:t>
            </a:r>
            <a:r>
              <a:rPr lang="zh-CN" altLang="en-US" sz="3600" dirty="0">
                <a:ea typeface="Helvetica Neue" panose="02000503000000020004" pitchFamily="2" charset="0"/>
                <a:cs typeface="Helvetica Neue" panose="02000503000000020004" pitchFamily="2" charset="0"/>
              </a:rPr>
              <a:t> </a:t>
            </a:r>
            <a:r>
              <a:rPr lang="en-US" altLang="zh-CN" sz="3600" dirty="0">
                <a:ea typeface="Helvetica Neue" panose="02000503000000020004" pitchFamily="2" charset="0"/>
                <a:cs typeface="Helvetica Neue" panose="02000503000000020004" pitchFamily="2" charset="0"/>
              </a:rPr>
              <a:t>(2016)</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Volta</a:t>
            </a:r>
            <a:r>
              <a:rPr lang="zh-CN" altLang="en-US" sz="3600" dirty="0">
                <a:ea typeface="Helvetica Neue" panose="02000503000000020004" pitchFamily="2" charset="0"/>
                <a:cs typeface="Helvetica Neue" panose="02000503000000020004" pitchFamily="2" charset="0"/>
              </a:rPr>
              <a:t> </a:t>
            </a:r>
            <a:r>
              <a:rPr lang="en-US" altLang="zh-CN" sz="3600" dirty="0">
                <a:ea typeface="Helvetica Neue" panose="02000503000000020004" pitchFamily="2" charset="0"/>
                <a:cs typeface="Helvetica Neue" panose="02000503000000020004" pitchFamily="2" charset="0"/>
              </a:rPr>
              <a:t>(2017)</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Turing</a:t>
            </a:r>
            <a:r>
              <a:rPr lang="zh-CN" altLang="en-US" sz="3600" dirty="0">
                <a:ea typeface="Helvetica Neue" panose="02000503000000020004" pitchFamily="2" charset="0"/>
                <a:cs typeface="Helvetica Neue" panose="02000503000000020004" pitchFamily="2" charset="0"/>
              </a:rPr>
              <a:t> </a:t>
            </a:r>
            <a:r>
              <a:rPr lang="en-US" altLang="zh-CN" sz="3600" dirty="0">
                <a:ea typeface="Helvetica Neue" panose="02000503000000020004" pitchFamily="2" charset="0"/>
                <a:cs typeface="Helvetica Neue" panose="02000503000000020004" pitchFamily="2" charset="0"/>
              </a:rPr>
              <a:t>(2018)</a:t>
            </a:r>
            <a:r>
              <a:rPr lang="zh-CN" altLang="en-US" sz="3600" dirty="0">
                <a:latin typeface="SimHei" panose="02010609060101010101" pitchFamily="49" charset="-122"/>
                <a:ea typeface="SimHei" panose="02010609060101010101" pitchFamily="49" charset="-122"/>
                <a:cs typeface="Menlo" panose="020B0609030804020204" pitchFamily="49" charset="0"/>
              </a:rPr>
              <a:t>→</a:t>
            </a:r>
            <a:r>
              <a:rPr lang="en-US" altLang="zh-CN" sz="3600" dirty="0">
                <a:ea typeface="Helvetica Neue" panose="02000503000000020004" pitchFamily="2" charset="0"/>
                <a:cs typeface="Helvetica Neue" panose="02000503000000020004" pitchFamily="2" charset="0"/>
              </a:rPr>
              <a:t>Ampere(2020)</a:t>
            </a:r>
            <a:r>
              <a:rPr lang="zh-CN" altLang="en-US" sz="3600" dirty="0">
                <a:ea typeface="Helvetica Neue" panose="02000503000000020004" pitchFamily="2" charset="0"/>
                <a:cs typeface="Helvetica Neue" panose="02000503000000020004" pitchFamily="2" charset="0"/>
              </a:rPr>
              <a:t> </a:t>
            </a:r>
            <a:endParaRPr lang="en-US" altLang="zh-CN" sz="3600" dirty="0">
              <a:ea typeface="Helvetica Neue" panose="02000503000000020004" pitchFamily="2" charset="0"/>
              <a:cs typeface="Helvetica Neue" panose="02000503000000020004" pitchFamily="2" charset="0"/>
            </a:endParaRPr>
          </a:p>
          <a:p>
            <a:pPr lvl="1"/>
            <a:r>
              <a:rPr lang="zh-CN" altLang="en-US" sz="3120" dirty="0">
                <a:latin typeface="SimHei" panose="02010609060101010101" pitchFamily="49" charset="-122"/>
                <a:ea typeface="SimHei" panose="02010609060101010101" pitchFamily="49" charset="-122"/>
                <a:cs typeface="Helvetica Neue" panose="02000503000000020004" pitchFamily="2" charset="0"/>
              </a:rPr>
              <a:t>更新速度加快</a:t>
            </a:r>
            <a:endParaRPr lang="en-US" altLang="zh-CN" sz="3120" dirty="0">
              <a:latin typeface="SimHei" panose="02010609060101010101" pitchFamily="49" charset="-122"/>
              <a:ea typeface="SimHei" panose="02010609060101010101" pitchFamily="49" charset="-122"/>
              <a:cs typeface="Helvetica Neue" panose="02000503000000020004" pitchFamily="2" charset="0"/>
            </a:endParaRPr>
          </a:p>
          <a:p>
            <a:pPr lvl="1"/>
            <a:r>
              <a:rPr lang="en-US" altLang="zh-CN" sz="3120"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sz="3120" dirty="0">
                <a:latin typeface="SimHei" panose="02010609060101010101" pitchFamily="49" charset="-122"/>
                <a:ea typeface="SimHei" panose="02010609060101010101" pitchFamily="49" charset="-122"/>
                <a:cs typeface="Helvetica Neue" panose="02000503000000020004" pitchFamily="2" charset="0"/>
              </a:rPr>
              <a:t>核心数量及内存大小增加</a:t>
            </a:r>
            <a:endParaRPr lang="en-US" altLang="zh-CN" sz="3120" dirty="0">
              <a:latin typeface="SimHei" panose="02010609060101010101" pitchFamily="49" charset="-122"/>
              <a:ea typeface="SimHei" panose="02010609060101010101" pitchFamily="49" charset="-122"/>
              <a:cs typeface="Helvetica Neue" panose="02000503000000020004" pitchFamily="2" charset="0"/>
            </a:endParaRPr>
          </a:p>
          <a:p>
            <a:pPr lvl="1"/>
            <a:r>
              <a:rPr lang="zh-CN" altLang="en-US" sz="3120" dirty="0">
                <a:latin typeface="SimHei" panose="02010609060101010101" pitchFamily="49" charset="-122"/>
                <a:ea typeface="SimHei" panose="02010609060101010101" pitchFamily="49" charset="-122"/>
                <a:cs typeface="Helvetica Neue" panose="02000503000000020004" pitchFamily="2" charset="0"/>
              </a:rPr>
              <a:t>峰值计算性能和内存带宽提高</a:t>
            </a:r>
            <a:endParaRPr lang="en-US" altLang="zh-CN" sz="2640" dirty="0">
              <a:latin typeface="SimHei" panose="02010609060101010101" pitchFamily="49" charset="-122"/>
              <a:ea typeface="SimHei" panose="02010609060101010101" pitchFamily="49" charset="-122"/>
              <a:cs typeface="Helvetica Neue" panose="02000503000000020004" pitchFamily="2" charset="0"/>
            </a:endParaRPr>
          </a:p>
          <a:p>
            <a:pPr lvl="1"/>
            <a:endParaRPr lang="en-US" altLang="zh-CN" sz="3120" dirty="0">
              <a:latin typeface="SimHei" panose="02010609060101010101" pitchFamily="49" charset="-122"/>
              <a:ea typeface="SimHei" panose="02010609060101010101" pitchFamily="49" charset="-122"/>
              <a:cs typeface="Helvetica Neue" panose="02000503000000020004" pitchFamily="2" charset="0"/>
            </a:endParaRPr>
          </a:p>
          <a:p>
            <a:pPr lvl="1"/>
            <a:endParaRPr lang="en-US" sz="312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C6E6AF6A-E29B-034A-9FBD-FD5CB24CEBE3}"/>
              </a:ext>
            </a:extLst>
          </p:cNvPr>
          <p:cNvSpPr>
            <a:spLocks noGrp="1"/>
          </p:cNvSpPr>
          <p:nvPr>
            <p:ph type="sldNum" sz="quarter" idx="12"/>
          </p:nvPr>
        </p:nvSpPr>
        <p:spPr/>
        <p:txBody>
          <a:bodyPr/>
          <a:lstStyle/>
          <a:p>
            <a:pPr>
              <a:defRPr/>
            </a:pPr>
            <a:fld id="{CA40A734-EF3B-425E-9970-80954DDB0807}" type="slidenum">
              <a:rPr lang="zh-CN" altLang="en-US" smtClean="0"/>
              <a:pPr>
                <a:defRPr/>
              </a:pPr>
              <a:t>21</a:t>
            </a:fld>
            <a:endParaRPr lang="zh-CN" altLang="en-US"/>
          </a:p>
        </p:txBody>
      </p:sp>
      <p:graphicFrame>
        <p:nvGraphicFramePr>
          <p:cNvPr id="5" name="Table 4">
            <a:extLst>
              <a:ext uri="{FF2B5EF4-FFF2-40B4-BE49-F238E27FC236}">
                <a16:creationId xmlns:a16="http://schemas.microsoft.com/office/drawing/2014/main" id="{7B3FEC19-903A-794B-BFE4-38ABA8DCDC65}"/>
              </a:ext>
            </a:extLst>
          </p:cNvPr>
          <p:cNvGraphicFramePr>
            <a:graphicFrameLocks noGrp="1"/>
          </p:cNvGraphicFramePr>
          <p:nvPr>
            <p:extLst>
              <p:ext uri="{D42A27DB-BD31-4B8C-83A1-F6EECF244321}">
                <p14:modId xmlns:p14="http://schemas.microsoft.com/office/powerpoint/2010/main" val="136834740"/>
              </p:ext>
            </p:extLst>
          </p:nvPr>
        </p:nvGraphicFramePr>
        <p:xfrm>
          <a:off x="402432" y="4792221"/>
          <a:ext cx="13945452" cy="3273552"/>
        </p:xfrm>
        <a:graphic>
          <a:graphicData uri="http://schemas.openxmlformats.org/drawingml/2006/table">
            <a:tbl>
              <a:tblPr firstRow="1" bandRow="1">
                <a:tableStyleId>{5C22544A-7EE6-4342-B048-85BDC9FD1C3A}</a:tableStyleId>
              </a:tblPr>
              <a:tblGrid>
                <a:gridCol w="2535537">
                  <a:extLst>
                    <a:ext uri="{9D8B030D-6E8A-4147-A177-3AD203B41FA5}">
                      <a16:colId xmlns:a16="http://schemas.microsoft.com/office/drawing/2014/main" val="264114050"/>
                    </a:ext>
                  </a:extLst>
                </a:gridCol>
                <a:gridCol w="2162664">
                  <a:extLst>
                    <a:ext uri="{9D8B030D-6E8A-4147-A177-3AD203B41FA5}">
                      <a16:colId xmlns:a16="http://schemas.microsoft.com/office/drawing/2014/main" val="1494224417"/>
                    </a:ext>
                  </a:extLst>
                </a:gridCol>
                <a:gridCol w="2274525">
                  <a:extLst>
                    <a:ext uri="{9D8B030D-6E8A-4147-A177-3AD203B41FA5}">
                      <a16:colId xmlns:a16="http://schemas.microsoft.com/office/drawing/2014/main" val="1053973342"/>
                    </a:ext>
                  </a:extLst>
                </a:gridCol>
                <a:gridCol w="2324242">
                  <a:extLst>
                    <a:ext uri="{9D8B030D-6E8A-4147-A177-3AD203B41FA5}">
                      <a16:colId xmlns:a16="http://schemas.microsoft.com/office/drawing/2014/main" val="898384807"/>
                    </a:ext>
                  </a:extLst>
                </a:gridCol>
                <a:gridCol w="2324242">
                  <a:extLst>
                    <a:ext uri="{9D8B030D-6E8A-4147-A177-3AD203B41FA5}">
                      <a16:colId xmlns:a16="http://schemas.microsoft.com/office/drawing/2014/main" val="3126167606"/>
                    </a:ext>
                  </a:extLst>
                </a:gridCol>
                <a:gridCol w="2324242">
                  <a:extLst>
                    <a:ext uri="{9D8B030D-6E8A-4147-A177-3AD203B41FA5}">
                      <a16:colId xmlns:a16="http://schemas.microsoft.com/office/drawing/2014/main" val="1392939289"/>
                    </a:ext>
                  </a:extLst>
                </a:gridCol>
              </a:tblGrid>
              <a:tr h="0">
                <a:tc>
                  <a:txBody>
                    <a:bodyPr/>
                    <a:lstStyle/>
                    <a:p>
                      <a:endParaRPr lang="en-US" dirty="0"/>
                    </a:p>
                  </a:txBody>
                  <a:tcPr/>
                </a:tc>
                <a:tc>
                  <a:txBody>
                    <a:bodyPr/>
                    <a:lstStyle/>
                    <a:p>
                      <a:r>
                        <a:rPr lang="en-US" dirty="0"/>
                        <a:t>“Kepler” K20</a:t>
                      </a:r>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“Kepler” K40</a:t>
                      </a:r>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“Maxwell” M40</a:t>
                      </a:r>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Pascal P100</a:t>
                      </a:r>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Volta V100</a:t>
                      </a:r>
                    </a:p>
                    <a:p>
                      <a:endParaRPr lang="en-US" dirty="0"/>
                    </a:p>
                  </a:txBody>
                  <a:tcPr/>
                </a:tc>
                <a:extLst>
                  <a:ext uri="{0D108BD9-81ED-4DB2-BD59-A6C34878D82A}">
                    <a16:rowId xmlns:a16="http://schemas.microsoft.com/office/drawing/2014/main" val="2882568071"/>
                  </a:ext>
                </a:extLst>
              </a:tr>
              <a:tr h="370840">
                <a:tc>
                  <a:txBody>
                    <a:bodyPr/>
                    <a:lstStyle/>
                    <a:p>
                      <a:r>
                        <a:rPr lang="en-US" dirty="0"/>
                        <a:t>CUDA cores</a:t>
                      </a:r>
                    </a:p>
                  </a:txBody>
                  <a:tcPr/>
                </a:tc>
                <a:tc>
                  <a:txBody>
                    <a:bodyPr/>
                    <a:lstStyle/>
                    <a:p>
                      <a:r>
                        <a:rPr lang="en-US" altLang="zh-CN" dirty="0"/>
                        <a:t>2496</a:t>
                      </a:r>
                      <a:endParaRPr lang="en-US" dirty="0"/>
                    </a:p>
                  </a:txBody>
                  <a:tcPr/>
                </a:tc>
                <a:tc>
                  <a:txBody>
                    <a:bodyPr/>
                    <a:lstStyle/>
                    <a:p>
                      <a:r>
                        <a:rPr lang="en-US" altLang="zh-CN" dirty="0"/>
                        <a:t>2880</a:t>
                      </a:r>
                      <a:endParaRPr lang="en-US" dirty="0"/>
                    </a:p>
                  </a:txBody>
                  <a:tcPr/>
                </a:tc>
                <a:tc>
                  <a:txBody>
                    <a:bodyPr/>
                    <a:lstStyle/>
                    <a:p>
                      <a:r>
                        <a:rPr lang="en-US" altLang="zh-CN" dirty="0"/>
                        <a:t>3072</a:t>
                      </a:r>
                      <a:endParaRPr lang="en-US" dirty="0"/>
                    </a:p>
                  </a:txBody>
                  <a:tcPr/>
                </a:tc>
                <a:tc>
                  <a:txBody>
                    <a:bodyPr/>
                    <a:lstStyle/>
                    <a:p>
                      <a:r>
                        <a:rPr lang="en-US" altLang="zh-CN" dirty="0"/>
                        <a:t>3584</a:t>
                      </a:r>
                      <a:endParaRPr lang="en-US" dirty="0"/>
                    </a:p>
                  </a:txBody>
                  <a:tcPr/>
                </a:tc>
                <a:tc>
                  <a:txBody>
                    <a:bodyPr/>
                    <a:lstStyle/>
                    <a:p>
                      <a:r>
                        <a:rPr lang="en-US" altLang="zh-CN" dirty="0"/>
                        <a:t>5120</a:t>
                      </a:r>
                      <a:endParaRPr lang="en-US" dirty="0"/>
                    </a:p>
                  </a:txBody>
                  <a:tcPr/>
                </a:tc>
                <a:extLst>
                  <a:ext uri="{0D108BD9-81ED-4DB2-BD59-A6C34878D82A}">
                    <a16:rowId xmlns:a16="http://schemas.microsoft.com/office/drawing/2014/main" val="2170684296"/>
                  </a:ext>
                </a:extLst>
              </a:tr>
              <a:tr h="370840">
                <a:tc>
                  <a:txBody>
                    <a:bodyPr/>
                    <a:lstStyle/>
                    <a:p>
                      <a:r>
                        <a:rPr lang="it" dirty="0"/>
                        <a:t>Cores per SM</a:t>
                      </a:r>
                    </a:p>
                  </a:txBody>
                  <a:tcPr/>
                </a:tc>
                <a:tc>
                  <a:txBody>
                    <a:bodyPr/>
                    <a:lstStyle/>
                    <a:p>
                      <a:r>
                        <a:rPr lang="en-US" altLang="zh-CN" dirty="0"/>
                        <a:t>192</a:t>
                      </a:r>
                      <a:endParaRPr lang="en-US" dirty="0"/>
                    </a:p>
                  </a:txBody>
                  <a:tcPr/>
                </a:tc>
                <a:tc>
                  <a:txBody>
                    <a:bodyPr/>
                    <a:lstStyle/>
                    <a:p>
                      <a:r>
                        <a:rPr lang="en-US" altLang="zh-CN" dirty="0"/>
                        <a:t>192</a:t>
                      </a:r>
                      <a:endParaRPr lang="en-US" dirty="0"/>
                    </a:p>
                  </a:txBody>
                  <a:tcPr/>
                </a:tc>
                <a:tc>
                  <a:txBody>
                    <a:bodyPr/>
                    <a:lstStyle/>
                    <a:p>
                      <a:r>
                        <a:rPr lang="en-US" altLang="zh-CN" dirty="0"/>
                        <a:t>128</a:t>
                      </a:r>
                      <a:endParaRPr lang="en-US" dirty="0"/>
                    </a:p>
                  </a:txBody>
                  <a:tcPr/>
                </a:tc>
                <a:tc>
                  <a:txBody>
                    <a:bodyPr/>
                    <a:lstStyle/>
                    <a:p>
                      <a:r>
                        <a:rPr lang="en-US" altLang="zh-CN" dirty="0"/>
                        <a:t>64</a:t>
                      </a:r>
                      <a:endParaRPr lang="en-US" dirty="0"/>
                    </a:p>
                  </a:txBody>
                  <a:tcPr/>
                </a:tc>
                <a:tc>
                  <a:txBody>
                    <a:bodyPr/>
                    <a:lstStyle/>
                    <a:p>
                      <a:r>
                        <a:rPr lang="en-US" altLang="zh-CN" dirty="0"/>
                        <a:t>64</a:t>
                      </a:r>
                      <a:endParaRPr lang="en-US" dirty="0"/>
                    </a:p>
                  </a:txBody>
                  <a:tcPr/>
                </a:tc>
                <a:extLst>
                  <a:ext uri="{0D108BD9-81ED-4DB2-BD59-A6C34878D82A}">
                    <a16:rowId xmlns:a16="http://schemas.microsoft.com/office/drawing/2014/main" val="4135057051"/>
                  </a:ext>
                </a:extLst>
              </a:tr>
              <a:tr h="370840">
                <a:tc>
                  <a:txBody>
                    <a:bodyPr/>
                    <a:lstStyle/>
                    <a:p>
                      <a:r>
                        <a:rPr lang="en-US" dirty="0"/>
                        <a:t>Single Precision</a:t>
                      </a:r>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3.52 </a:t>
                      </a:r>
                      <a:r>
                        <a:rPr lang="en-US" dirty="0" err="1"/>
                        <a:t>Tflops</a:t>
                      </a:r>
                      <a:endParaRPr lang="en-US" dirty="0"/>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4.29 </a:t>
                      </a:r>
                      <a:r>
                        <a:rPr lang="en-US" dirty="0" err="1"/>
                        <a:t>Tflops</a:t>
                      </a:r>
                      <a:endParaRPr lang="en-US" dirty="0"/>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7.0 </a:t>
                      </a:r>
                      <a:r>
                        <a:rPr lang="en-US" dirty="0" err="1"/>
                        <a:t>Tflops</a:t>
                      </a:r>
                      <a:endParaRPr lang="en-US" dirty="0"/>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9.5</a:t>
                      </a:r>
                      <a:r>
                        <a:rPr lang="zh-CN" altLang="en-US" dirty="0"/>
                        <a:t> </a:t>
                      </a:r>
                      <a:r>
                        <a:rPr lang="en-US" dirty="0" err="1"/>
                        <a:t>T</a:t>
                      </a:r>
                      <a:r>
                        <a:rPr lang="en-US" altLang="zh-CN" dirty="0" err="1"/>
                        <a:t>f</a:t>
                      </a:r>
                      <a:r>
                        <a:rPr lang="en-US" dirty="0" err="1"/>
                        <a:t>lops</a:t>
                      </a:r>
                      <a:endParaRPr lang="en-US" dirty="0"/>
                    </a:p>
                  </a:txBody>
                  <a:tcPr/>
                </a:tc>
                <a:tc>
                  <a:txBody>
                    <a:bodyPr/>
                    <a:lstStyle/>
                    <a:p>
                      <a:pPr marL="0" marR="0" lvl="0" indent="0" algn="l" defTabSz="1097190" rtl="0" eaLnBrk="1" fontAlgn="auto" latinLnBrk="0" hangingPunct="1">
                        <a:lnSpc>
                          <a:spcPct val="100000"/>
                        </a:lnSpc>
                        <a:spcBef>
                          <a:spcPts val="0"/>
                        </a:spcBef>
                        <a:spcAft>
                          <a:spcPts val="0"/>
                        </a:spcAft>
                        <a:buClrTx/>
                        <a:buSzTx/>
                        <a:buFontTx/>
                        <a:buNone/>
                        <a:tabLst/>
                        <a:defRPr/>
                      </a:pPr>
                      <a:r>
                        <a:rPr lang="en-US" dirty="0"/>
                        <a:t>15</a:t>
                      </a:r>
                      <a:r>
                        <a:rPr lang="zh-CN" altLang="en-US" dirty="0"/>
                        <a:t> </a:t>
                      </a:r>
                      <a:r>
                        <a:rPr lang="en-US" dirty="0" err="1"/>
                        <a:t>T</a:t>
                      </a:r>
                      <a:r>
                        <a:rPr lang="en-US" altLang="zh-CN" dirty="0" err="1"/>
                        <a:t>f</a:t>
                      </a:r>
                      <a:r>
                        <a:rPr lang="en-US" dirty="0" err="1"/>
                        <a:t>lops</a:t>
                      </a:r>
                      <a:endParaRPr lang="en-US" dirty="0"/>
                    </a:p>
                  </a:txBody>
                  <a:tcPr/>
                </a:tc>
                <a:extLst>
                  <a:ext uri="{0D108BD9-81ED-4DB2-BD59-A6C34878D82A}">
                    <a16:rowId xmlns:a16="http://schemas.microsoft.com/office/drawing/2014/main" val="731819833"/>
                  </a:ext>
                </a:extLst>
              </a:tr>
              <a:tr h="370840">
                <a:tc>
                  <a:txBody>
                    <a:bodyPr/>
                    <a:lstStyle/>
                    <a:p>
                      <a:r>
                        <a:rPr lang="en-US" dirty="0"/>
                        <a:t>Double Precision</a:t>
                      </a:r>
                    </a:p>
                  </a:txBody>
                  <a:tcPr/>
                </a:tc>
                <a:tc>
                  <a:txBody>
                    <a:bodyPr/>
                    <a:lstStyle/>
                    <a:p>
                      <a:r>
                        <a:rPr lang="en-US" dirty="0"/>
                        <a:t>1.17 </a:t>
                      </a:r>
                      <a:r>
                        <a:rPr lang="en-US" dirty="0" err="1"/>
                        <a:t>TFlops</a:t>
                      </a:r>
                      <a:endParaRPr lang="en-US" dirty="0"/>
                    </a:p>
                  </a:txBody>
                  <a:tcPr/>
                </a:tc>
                <a:tc>
                  <a:txBody>
                    <a:bodyPr/>
                    <a:lstStyle/>
                    <a:p>
                      <a:r>
                        <a:rPr lang="en-US" dirty="0"/>
                        <a:t>1.43 </a:t>
                      </a:r>
                      <a:r>
                        <a:rPr lang="en-US" dirty="0" err="1"/>
                        <a:t>Tflops</a:t>
                      </a:r>
                      <a:endParaRPr lang="en-US" dirty="0"/>
                    </a:p>
                  </a:txBody>
                  <a:tcPr/>
                </a:tc>
                <a:tc>
                  <a:txBody>
                    <a:bodyPr/>
                    <a:lstStyle/>
                    <a:p>
                      <a:r>
                        <a:rPr lang="en-US" dirty="0"/>
                        <a:t>0.21 </a:t>
                      </a:r>
                      <a:r>
                        <a:rPr lang="en-US" dirty="0" err="1"/>
                        <a:t>Tflops</a:t>
                      </a:r>
                      <a:endParaRPr lang="en-US" dirty="0"/>
                    </a:p>
                  </a:txBody>
                  <a:tcPr/>
                </a:tc>
                <a:tc>
                  <a:txBody>
                    <a:bodyPr/>
                    <a:lstStyle/>
                    <a:p>
                      <a:r>
                        <a:rPr lang="en-US" dirty="0"/>
                        <a:t>4.7 </a:t>
                      </a:r>
                      <a:r>
                        <a:rPr lang="en-US" dirty="0" err="1"/>
                        <a:t>Tflops</a:t>
                      </a:r>
                      <a:endParaRPr lang="en-US" dirty="0"/>
                    </a:p>
                  </a:txBody>
                  <a:tcPr/>
                </a:tc>
                <a:tc>
                  <a:txBody>
                    <a:bodyPr/>
                    <a:lstStyle/>
                    <a:p>
                      <a:r>
                        <a:rPr lang="en-US" dirty="0"/>
                        <a:t>7.5Tflops</a:t>
                      </a:r>
                    </a:p>
                  </a:txBody>
                  <a:tcPr/>
                </a:tc>
                <a:extLst>
                  <a:ext uri="{0D108BD9-81ED-4DB2-BD59-A6C34878D82A}">
                    <a16:rowId xmlns:a16="http://schemas.microsoft.com/office/drawing/2014/main" val="1814736265"/>
                  </a:ext>
                </a:extLst>
              </a:tr>
              <a:tr h="370840">
                <a:tc>
                  <a:txBody>
                    <a:bodyPr/>
                    <a:lstStyle/>
                    <a:p>
                      <a:r>
                        <a:rPr lang="en-US" dirty="0"/>
                        <a:t>Memory Bandwidth</a:t>
                      </a:r>
                    </a:p>
                  </a:txBody>
                  <a:tcPr/>
                </a:tc>
                <a:tc>
                  <a:txBody>
                    <a:bodyPr/>
                    <a:lstStyle/>
                    <a:p>
                      <a:r>
                        <a:rPr lang="en-US" altLang="zh-CN" dirty="0"/>
                        <a:t>208</a:t>
                      </a:r>
                      <a:r>
                        <a:rPr lang="zh-CN" altLang="en-US" dirty="0"/>
                        <a:t> </a:t>
                      </a:r>
                      <a:r>
                        <a:rPr lang="en-US" dirty="0"/>
                        <a:t>GB/s</a:t>
                      </a:r>
                    </a:p>
                  </a:txBody>
                  <a:tcPr/>
                </a:tc>
                <a:tc>
                  <a:txBody>
                    <a:bodyPr/>
                    <a:lstStyle/>
                    <a:p>
                      <a:r>
                        <a:rPr lang="en-US" altLang="zh-CN" dirty="0"/>
                        <a:t>288</a:t>
                      </a:r>
                      <a:r>
                        <a:rPr lang="zh-CN" altLang="en-US" dirty="0"/>
                        <a:t> </a:t>
                      </a:r>
                      <a:r>
                        <a:rPr lang="en-US" dirty="0"/>
                        <a:t>GB/s</a:t>
                      </a:r>
                    </a:p>
                  </a:txBody>
                  <a:tcPr/>
                </a:tc>
                <a:tc>
                  <a:txBody>
                    <a:bodyPr/>
                    <a:lstStyle/>
                    <a:p>
                      <a:r>
                        <a:rPr lang="en-US" altLang="zh-CN" dirty="0"/>
                        <a:t>288</a:t>
                      </a:r>
                      <a:r>
                        <a:rPr lang="zh-CN" altLang="en-US" dirty="0"/>
                        <a:t> </a:t>
                      </a:r>
                      <a:r>
                        <a:rPr lang="en-US" dirty="0"/>
                        <a:t>GB/s</a:t>
                      </a:r>
                    </a:p>
                  </a:txBody>
                  <a:tcPr/>
                </a:tc>
                <a:tc>
                  <a:txBody>
                    <a:bodyPr/>
                    <a:lstStyle/>
                    <a:p>
                      <a:r>
                        <a:rPr lang="en-US" altLang="zh-CN" dirty="0"/>
                        <a:t>720</a:t>
                      </a:r>
                      <a:r>
                        <a:rPr lang="zh-CN" altLang="en-US" dirty="0"/>
                        <a:t> </a:t>
                      </a:r>
                      <a:r>
                        <a:rPr lang="en-US" dirty="0"/>
                        <a:t>GB/s</a:t>
                      </a:r>
                    </a:p>
                  </a:txBody>
                  <a:tcPr/>
                </a:tc>
                <a:tc>
                  <a:txBody>
                    <a:bodyPr/>
                    <a:lstStyle/>
                    <a:p>
                      <a:r>
                        <a:rPr lang="en-US" altLang="zh-CN" dirty="0"/>
                        <a:t>900</a:t>
                      </a:r>
                      <a:r>
                        <a:rPr lang="zh-CN" altLang="en-US" dirty="0"/>
                        <a:t> </a:t>
                      </a:r>
                      <a:r>
                        <a:rPr lang="en-US" dirty="0"/>
                        <a:t>GB/s</a:t>
                      </a:r>
                    </a:p>
                  </a:txBody>
                  <a:tcPr/>
                </a:tc>
                <a:extLst>
                  <a:ext uri="{0D108BD9-81ED-4DB2-BD59-A6C34878D82A}">
                    <a16:rowId xmlns:a16="http://schemas.microsoft.com/office/drawing/2014/main" val="5060999"/>
                  </a:ext>
                </a:extLst>
              </a:tr>
              <a:tr h="370840">
                <a:tc>
                  <a:txBody>
                    <a:bodyPr/>
                    <a:lstStyle/>
                    <a:p>
                      <a:r>
                        <a:rPr lang="en-US" altLang="zh-CN" dirty="0"/>
                        <a:t>Memory</a:t>
                      </a:r>
                      <a:endParaRPr lang="en-US" dirty="0"/>
                    </a:p>
                  </a:txBody>
                  <a:tcPr/>
                </a:tc>
                <a:tc>
                  <a:txBody>
                    <a:bodyPr/>
                    <a:lstStyle/>
                    <a:p>
                      <a:r>
                        <a:rPr lang="en-US" altLang="zh-CN" dirty="0"/>
                        <a:t>5</a:t>
                      </a:r>
                      <a:r>
                        <a:rPr lang="zh-CN" altLang="en-US" dirty="0"/>
                        <a:t> </a:t>
                      </a:r>
                      <a:r>
                        <a:rPr lang="en-US" dirty="0"/>
                        <a:t>GB</a:t>
                      </a:r>
                    </a:p>
                  </a:txBody>
                  <a:tcPr/>
                </a:tc>
                <a:tc>
                  <a:txBody>
                    <a:bodyPr/>
                    <a:lstStyle/>
                    <a:p>
                      <a:r>
                        <a:rPr lang="en-US" altLang="zh-CN" dirty="0"/>
                        <a:t>12</a:t>
                      </a:r>
                      <a:r>
                        <a:rPr lang="zh-CN" altLang="en-US" dirty="0"/>
                        <a:t> </a:t>
                      </a:r>
                      <a:r>
                        <a:rPr lang="en-US" dirty="0"/>
                        <a:t>GB</a:t>
                      </a:r>
                    </a:p>
                  </a:txBody>
                  <a:tcPr/>
                </a:tc>
                <a:tc>
                  <a:txBody>
                    <a:bodyPr/>
                    <a:lstStyle/>
                    <a:p>
                      <a:r>
                        <a:rPr lang="en-US" altLang="zh-CN" dirty="0"/>
                        <a:t>12</a:t>
                      </a:r>
                      <a:r>
                        <a:rPr lang="zh-CN" altLang="en-US" dirty="0"/>
                        <a:t> </a:t>
                      </a:r>
                      <a:r>
                        <a:rPr lang="en-US" dirty="0"/>
                        <a:t>GB</a:t>
                      </a:r>
                    </a:p>
                  </a:txBody>
                  <a:tcPr/>
                </a:tc>
                <a:tc>
                  <a:txBody>
                    <a:bodyPr/>
                    <a:lstStyle/>
                    <a:p>
                      <a:r>
                        <a:rPr lang="en-US" altLang="zh-CN" dirty="0"/>
                        <a:t>12/16</a:t>
                      </a:r>
                      <a:r>
                        <a:rPr lang="zh-CN" altLang="en-US" dirty="0"/>
                        <a:t> </a:t>
                      </a:r>
                      <a:r>
                        <a:rPr lang="en-US" dirty="0"/>
                        <a:t>GB</a:t>
                      </a:r>
                    </a:p>
                  </a:txBody>
                  <a:tcPr/>
                </a:tc>
                <a:tc>
                  <a:txBody>
                    <a:bodyPr/>
                    <a:lstStyle/>
                    <a:p>
                      <a:r>
                        <a:rPr lang="en-US" altLang="zh-CN" dirty="0"/>
                        <a:t>16</a:t>
                      </a:r>
                      <a:r>
                        <a:rPr lang="zh-CN" altLang="en-US" dirty="0"/>
                        <a:t> </a:t>
                      </a:r>
                      <a:r>
                        <a:rPr lang="en-US" dirty="0"/>
                        <a:t>GB</a:t>
                      </a:r>
                    </a:p>
                  </a:txBody>
                  <a:tcPr/>
                </a:tc>
                <a:extLst>
                  <a:ext uri="{0D108BD9-81ED-4DB2-BD59-A6C34878D82A}">
                    <a16:rowId xmlns:a16="http://schemas.microsoft.com/office/drawing/2014/main" val="2580592701"/>
                  </a:ext>
                </a:extLst>
              </a:tr>
            </a:tbl>
          </a:graphicData>
        </a:graphic>
      </p:graphicFrame>
    </p:spTree>
    <p:extLst>
      <p:ext uri="{BB962C8B-B14F-4D97-AF65-F5344CB8AC3E}">
        <p14:creationId xmlns:p14="http://schemas.microsoft.com/office/powerpoint/2010/main" val="248439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D880-4DA4-CD4C-80B1-48E566D0C191}"/>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4649BE39-0C66-5545-88FE-B8A46A5798FF}"/>
              </a:ext>
            </a:extLst>
          </p:cNvPr>
          <p:cNvSpPr>
            <a:spLocks noGrp="1"/>
          </p:cNvSpPr>
          <p:nvPr>
            <p:ph idx="1"/>
          </p:nvPr>
        </p:nvSpPr>
        <p:spPr/>
        <p:txBody>
          <a:bodyPr/>
          <a:lstStyle/>
          <a:p>
            <a:r>
              <a:rPr lang="en-US" dirty="0"/>
              <a:t>Fermi</a:t>
            </a:r>
          </a:p>
          <a:p>
            <a:pPr lvl="1"/>
            <a:r>
              <a:rPr lang="zh-CN" altLang="en-US" dirty="0"/>
              <a:t>芯片划分为多个</a:t>
            </a:r>
            <a:r>
              <a:rPr lang="en-US" altLang="zh-CN" dirty="0"/>
              <a:t>SM</a:t>
            </a:r>
          </a:p>
          <a:p>
            <a:pPr lvl="1"/>
            <a:r>
              <a:rPr lang="zh-CN" altLang="en-US" dirty="0"/>
              <a:t>每个</a:t>
            </a:r>
            <a:r>
              <a:rPr lang="en-US" altLang="zh-CN" dirty="0"/>
              <a:t>SM</a:t>
            </a:r>
            <a:r>
              <a:rPr lang="zh-CN" altLang="en-US" dirty="0"/>
              <a:t>上</a:t>
            </a:r>
            <a:r>
              <a:rPr lang="en-US" altLang="zh-CN" dirty="0"/>
              <a:t>32</a:t>
            </a:r>
            <a:r>
              <a:rPr lang="zh-CN" altLang="en-US" dirty="0"/>
              <a:t>个</a:t>
            </a:r>
            <a:r>
              <a:rPr lang="en-US" altLang="zh-CN" dirty="0"/>
              <a:t>CUDA</a:t>
            </a:r>
            <a:r>
              <a:rPr lang="zh-CN" altLang="en-US" dirty="0"/>
              <a:t> </a:t>
            </a:r>
            <a:r>
              <a:rPr lang="en-US" altLang="zh-CN" dirty="0"/>
              <a:t>core</a:t>
            </a:r>
          </a:p>
          <a:p>
            <a:pPr lvl="1"/>
            <a:r>
              <a:rPr lang="zh-CN" altLang="en-US" dirty="0"/>
              <a:t>无缓存一致性</a:t>
            </a:r>
            <a:endParaRPr lang="en-US" altLang="zh-CN" dirty="0"/>
          </a:p>
          <a:p>
            <a:pPr lvl="2"/>
            <a:r>
              <a:rPr lang="en-US" dirty="0"/>
              <a:t>SM</a:t>
            </a:r>
            <a:r>
              <a:rPr lang="zh-CN" altLang="en-US" dirty="0"/>
              <a:t>之间没有通信</a:t>
            </a:r>
            <a:endParaRPr lang="en-US" dirty="0"/>
          </a:p>
        </p:txBody>
      </p:sp>
      <p:sp>
        <p:nvSpPr>
          <p:cNvPr id="4" name="Slide Number Placeholder 3">
            <a:extLst>
              <a:ext uri="{FF2B5EF4-FFF2-40B4-BE49-F238E27FC236}">
                <a16:creationId xmlns:a16="http://schemas.microsoft.com/office/drawing/2014/main" id="{0FA98469-C94F-814A-B3AB-F3EDD0028270}"/>
              </a:ext>
            </a:extLst>
          </p:cNvPr>
          <p:cNvSpPr>
            <a:spLocks noGrp="1"/>
          </p:cNvSpPr>
          <p:nvPr>
            <p:ph type="sldNum" sz="quarter" idx="12"/>
          </p:nvPr>
        </p:nvSpPr>
        <p:spPr/>
        <p:txBody>
          <a:bodyPr/>
          <a:lstStyle/>
          <a:p>
            <a:pPr>
              <a:defRPr/>
            </a:pPr>
            <a:fld id="{CA40A734-EF3B-425E-9970-80954DDB0807}" type="slidenum">
              <a:rPr lang="zh-CN" altLang="en-US" smtClean="0"/>
              <a:pPr>
                <a:defRPr/>
              </a:pPr>
              <a:t>22</a:t>
            </a:fld>
            <a:endParaRPr lang="zh-CN" altLang="en-US"/>
          </a:p>
        </p:txBody>
      </p:sp>
      <p:pic>
        <p:nvPicPr>
          <p:cNvPr id="5" name="Picture 4">
            <a:extLst>
              <a:ext uri="{FF2B5EF4-FFF2-40B4-BE49-F238E27FC236}">
                <a16:creationId xmlns:a16="http://schemas.microsoft.com/office/drawing/2014/main" id="{3CBC81E6-DE3C-9C4D-9B9C-E21A25A69BFD}"/>
              </a:ext>
            </a:extLst>
          </p:cNvPr>
          <p:cNvPicPr>
            <a:picLocks noChangeAspect="1"/>
          </p:cNvPicPr>
          <p:nvPr/>
        </p:nvPicPr>
        <p:blipFill>
          <a:blip r:embed="rId2"/>
          <a:stretch>
            <a:fillRect/>
          </a:stretch>
        </p:blipFill>
        <p:spPr>
          <a:xfrm>
            <a:off x="7891263" y="1810543"/>
            <a:ext cx="5978609" cy="5184575"/>
          </a:xfrm>
          <a:prstGeom prst="rect">
            <a:avLst/>
          </a:prstGeom>
        </p:spPr>
      </p:pic>
      <p:sp>
        <p:nvSpPr>
          <p:cNvPr id="6" name="TextBox 5">
            <a:extLst>
              <a:ext uri="{FF2B5EF4-FFF2-40B4-BE49-F238E27FC236}">
                <a16:creationId xmlns:a16="http://schemas.microsoft.com/office/drawing/2014/main" id="{3E65E01D-7A91-ED4C-8DCB-DE97247E99F7}"/>
              </a:ext>
            </a:extLst>
          </p:cNvPr>
          <p:cNvSpPr txBox="1"/>
          <p:nvPr/>
        </p:nvSpPr>
        <p:spPr>
          <a:xfrm>
            <a:off x="10195520" y="7166733"/>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4098" name="Picture 2" descr="Fermi / GF100 SM architecture">
            <a:extLst>
              <a:ext uri="{FF2B5EF4-FFF2-40B4-BE49-F238E27FC236}">
                <a16:creationId xmlns:a16="http://schemas.microsoft.com/office/drawing/2014/main" id="{2AE7A2C2-3E5D-EB4D-B21D-B0A29CF92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482" y="3106688"/>
            <a:ext cx="1894766" cy="4896544"/>
          </a:xfrm>
          <a:prstGeom prst="rect">
            <a:avLst/>
          </a:prstGeom>
          <a:solidFill>
            <a:schemeClr val="accent1"/>
          </a:solidFill>
          <a:ln w="25400">
            <a:solidFill>
              <a:srgbClr val="FF0000"/>
            </a:solidFill>
          </a:ln>
        </p:spPr>
      </p:pic>
      <p:sp>
        <p:nvSpPr>
          <p:cNvPr id="7" name="Rectangle 6">
            <a:extLst>
              <a:ext uri="{FF2B5EF4-FFF2-40B4-BE49-F238E27FC236}">
                <a16:creationId xmlns:a16="http://schemas.microsoft.com/office/drawing/2014/main" id="{093E8644-796D-6149-8DAD-8568A6B9E4A6}"/>
              </a:ext>
            </a:extLst>
          </p:cNvPr>
          <p:cNvSpPr/>
          <p:nvPr/>
        </p:nvSpPr>
        <p:spPr>
          <a:xfrm>
            <a:off x="8395320" y="4690864"/>
            <a:ext cx="648072"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757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D880-4DA4-CD4C-80B1-48E566D0C191}"/>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4649BE39-0C66-5545-88FE-B8A46A5798FF}"/>
              </a:ext>
            </a:extLst>
          </p:cNvPr>
          <p:cNvSpPr>
            <a:spLocks noGrp="1"/>
          </p:cNvSpPr>
          <p:nvPr>
            <p:ph idx="1"/>
          </p:nvPr>
        </p:nvSpPr>
        <p:spPr>
          <a:xfrm>
            <a:off x="731520" y="1234481"/>
            <a:ext cx="5071512" cy="6116918"/>
          </a:xfrm>
        </p:spPr>
        <p:txBody>
          <a:bodyPr/>
          <a:lstStyle/>
          <a:p>
            <a:r>
              <a:rPr lang="en-US" dirty="0"/>
              <a:t>Kepler</a:t>
            </a:r>
          </a:p>
          <a:p>
            <a:pPr lvl="1"/>
            <a:r>
              <a:rPr lang="zh-CN" altLang="en-US" dirty="0"/>
              <a:t>芯片划分为多个</a:t>
            </a:r>
            <a:r>
              <a:rPr lang="en-US" altLang="zh-CN" dirty="0"/>
              <a:t>SMX</a:t>
            </a:r>
          </a:p>
          <a:p>
            <a:pPr lvl="2"/>
            <a:r>
              <a:rPr lang="en-US" altLang="zh-CN" dirty="0"/>
              <a:t>Streaming</a:t>
            </a:r>
            <a:r>
              <a:rPr lang="zh-CN" altLang="en-US" dirty="0"/>
              <a:t> </a:t>
            </a:r>
            <a:r>
              <a:rPr lang="en-US" altLang="zh-CN" dirty="0"/>
              <a:t>Multiprocessor</a:t>
            </a:r>
            <a:r>
              <a:rPr lang="zh-CN" altLang="en-US" dirty="0"/>
              <a:t> </a:t>
            </a:r>
            <a:r>
              <a:rPr lang="en-US" altLang="zh-CN" dirty="0"/>
              <a:t>Extreme</a:t>
            </a:r>
          </a:p>
          <a:p>
            <a:pPr lvl="1"/>
            <a:r>
              <a:rPr lang="en-US" altLang="zh-CN" dirty="0"/>
              <a:t>SMX</a:t>
            </a:r>
            <a:r>
              <a:rPr lang="zh-CN" altLang="en-US" dirty="0"/>
              <a:t>上</a:t>
            </a:r>
            <a:r>
              <a:rPr lang="en-US" altLang="zh-CN" dirty="0"/>
              <a:t>core</a:t>
            </a:r>
            <a:r>
              <a:rPr lang="zh-CN" altLang="en-US" dirty="0"/>
              <a:t>数目大大增加（</a:t>
            </a:r>
            <a:r>
              <a:rPr lang="en-US" altLang="zh-CN" dirty="0"/>
              <a:t>192</a:t>
            </a:r>
            <a:r>
              <a:rPr lang="zh-CN" altLang="en-US" dirty="0"/>
              <a:t>）</a:t>
            </a:r>
            <a:endParaRPr lang="en-US" altLang="zh-CN" dirty="0"/>
          </a:p>
          <a:p>
            <a:pPr lvl="1"/>
            <a:r>
              <a:rPr lang="zh-CN" altLang="en-US" dirty="0"/>
              <a:t>提供二级缓存一致性</a:t>
            </a:r>
            <a:endParaRPr lang="en-US" dirty="0"/>
          </a:p>
        </p:txBody>
      </p:sp>
      <p:sp>
        <p:nvSpPr>
          <p:cNvPr id="4" name="Slide Number Placeholder 3">
            <a:extLst>
              <a:ext uri="{FF2B5EF4-FFF2-40B4-BE49-F238E27FC236}">
                <a16:creationId xmlns:a16="http://schemas.microsoft.com/office/drawing/2014/main" id="{0FA98469-C94F-814A-B3AB-F3EDD0028270}"/>
              </a:ext>
            </a:extLst>
          </p:cNvPr>
          <p:cNvSpPr>
            <a:spLocks noGrp="1"/>
          </p:cNvSpPr>
          <p:nvPr>
            <p:ph type="sldNum" sz="quarter" idx="12"/>
          </p:nvPr>
        </p:nvSpPr>
        <p:spPr/>
        <p:txBody>
          <a:bodyPr/>
          <a:lstStyle/>
          <a:p>
            <a:pPr>
              <a:defRPr/>
            </a:pPr>
            <a:fld id="{CA40A734-EF3B-425E-9970-80954DDB0807}" type="slidenum">
              <a:rPr lang="zh-CN" altLang="en-US" smtClean="0"/>
              <a:pPr>
                <a:defRPr/>
              </a:pPr>
              <a:t>23</a:t>
            </a:fld>
            <a:endParaRPr lang="zh-CN" altLang="en-US"/>
          </a:p>
        </p:txBody>
      </p:sp>
      <p:sp>
        <p:nvSpPr>
          <p:cNvPr id="6" name="TextBox 5">
            <a:extLst>
              <a:ext uri="{FF2B5EF4-FFF2-40B4-BE49-F238E27FC236}">
                <a16:creationId xmlns:a16="http://schemas.microsoft.com/office/drawing/2014/main" id="{3E65E01D-7A91-ED4C-8DCB-DE97247E99F7}"/>
              </a:ext>
            </a:extLst>
          </p:cNvPr>
          <p:cNvSpPr txBox="1"/>
          <p:nvPr/>
        </p:nvSpPr>
        <p:spPr>
          <a:xfrm>
            <a:off x="10195520" y="7417876"/>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7" name="Picture 6">
            <a:extLst>
              <a:ext uri="{FF2B5EF4-FFF2-40B4-BE49-F238E27FC236}">
                <a16:creationId xmlns:a16="http://schemas.microsoft.com/office/drawing/2014/main" id="{BD353387-FB15-384A-9435-A38D5BB1BD28}"/>
              </a:ext>
            </a:extLst>
          </p:cNvPr>
          <p:cNvPicPr>
            <a:picLocks noChangeAspect="1"/>
          </p:cNvPicPr>
          <p:nvPr/>
        </p:nvPicPr>
        <p:blipFill>
          <a:blip r:embed="rId2"/>
          <a:stretch>
            <a:fillRect/>
          </a:stretch>
        </p:blipFill>
        <p:spPr>
          <a:xfrm>
            <a:off x="5803032" y="1458716"/>
            <a:ext cx="8451034" cy="5896444"/>
          </a:xfrm>
          <a:prstGeom prst="rect">
            <a:avLst/>
          </a:prstGeom>
        </p:spPr>
      </p:pic>
    </p:spTree>
    <p:extLst>
      <p:ext uri="{BB962C8B-B14F-4D97-AF65-F5344CB8AC3E}">
        <p14:creationId xmlns:p14="http://schemas.microsoft.com/office/powerpoint/2010/main" val="62988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D880-4DA4-CD4C-80B1-48E566D0C191}"/>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4649BE39-0C66-5545-88FE-B8A46A5798FF}"/>
              </a:ext>
            </a:extLst>
          </p:cNvPr>
          <p:cNvSpPr>
            <a:spLocks noGrp="1"/>
          </p:cNvSpPr>
          <p:nvPr>
            <p:ph idx="1"/>
          </p:nvPr>
        </p:nvSpPr>
        <p:spPr>
          <a:xfrm>
            <a:off x="731520" y="1234481"/>
            <a:ext cx="5071512" cy="6116918"/>
          </a:xfrm>
        </p:spPr>
        <p:txBody>
          <a:bodyPr/>
          <a:lstStyle/>
          <a:p>
            <a:r>
              <a:rPr lang="en-US" dirty="0"/>
              <a:t>Maxwell</a:t>
            </a:r>
          </a:p>
          <a:p>
            <a:pPr lvl="1"/>
            <a:r>
              <a:rPr lang="zh-CN" altLang="en-US" dirty="0"/>
              <a:t>芯片划分为四个</a:t>
            </a:r>
            <a:r>
              <a:rPr lang="en-US" altLang="zh-CN" dirty="0"/>
              <a:t>GPC</a:t>
            </a:r>
            <a:r>
              <a:rPr lang="zh-CN" altLang="en-US" dirty="0"/>
              <a:t>（</a:t>
            </a:r>
            <a:r>
              <a:rPr lang="en-US" altLang="zh-CN" dirty="0"/>
              <a:t>quadrant</a:t>
            </a:r>
            <a:r>
              <a:rPr lang="zh-CN" altLang="en-US" dirty="0"/>
              <a:t>）</a:t>
            </a:r>
            <a:endParaRPr lang="en-US" altLang="zh-CN" dirty="0"/>
          </a:p>
          <a:p>
            <a:pPr lvl="1"/>
            <a:r>
              <a:rPr lang="zh-CN" altLang="en-US" dirty="0"/>
              <a:t>每个</a:t>
            </a:r>
            <a:r>
              <a:rPr lang="en-US" altLang="zh-CN" dirty="0"/>
              <a:t>GPC</a:t>
            </a:r>
            <a:r>
              <a:rPr lang="zh-CN" altLang="en-US" dirty="0"/>
              <a:t>上有多个</a:t>
            </a:r>
            <a:r>
              <a:rPr lang="en-US" altLang="zh-CN" dirty="0"/>
              <a:t>Streaming</a:t>
            </a:r>
            <a:r>
              <a:rPr lang="zh-CN" altLang="en-US" dirty="0"/>
              <a:t> </a:t>
            </a:r>
            <a:r>
              <a:rPr lang="en-US" altLang="zh-CN" dirty="0"/>
              <a:t>Multiprocessor</a:t>
            </a:r>
            <a:r>
              <a:rPr lang="zh-CN" altLang="en-US" dirty="0"/>
              <a:t> </a:t>
            </a:r>
            <a:r>
              <a:rPr lang="en-US" altLang="zh-CN" dirty="0"/>
              <a:t>Module</a:t>
            </a:r>
            <a:r>
              <a:rPr lang="zh-CN" altLang="en-US" dirty="0"/>
              <a:t> </a:t>
            </a:r>
            <a:r>
              <a:rPr lang="en-US" altLang="zh-CN" dirty="0"/>
              <a:t>(SMM)</a:t>
            </a:r>
          </a:p>
          <a:p>
            <a:pPr lvl="1"/>
            <a:r>
              <a:rPr lang="en-US" altLang="zh-CN" dirty="0"/>
              <a:t>SMM</a:t>
            </a:r>
            <a:r>
              <a:rPr lang="zh-CN" altLang="en-US" dirty="0"/>
              <a:t>减少了</a:t>
            </a:r>
            <a:r>
              <a:rPr lang="en-US" altLang="zh-CN" dirty="0"/>
              <a:t>core</a:t>
            </a:r>
            <a:r>
              <a:rPr lang="zh-CN" altLang="en-US" dirty="0"/>
              <a:t>数目但提高了能源效率</a:t>
            </a:r>
            <a:endParaRPr lang="en-US" altLang="zh-CN" dirty="0"/>
          </a:p>
          <a:p>
            <a:pPr lvl="2"/>
            <a:r>
              <a:rPr lang="en-US" altLang="zh-CN" dirty="0"/>
              <a:t>192</a:t>
            </a:r>
            <a:r>
              <a:rPr lang="zh-CN" altLang="en-US" sz="2800" dirty="0">
                <a:latin typeface="SimHei" panose="02010609060101010101" pitchFamily="49" charset="-122"/>
                <a:ea typeface="SimHei" panose="02010609060101010101" pitchFamily="49" charset="-122"/>
                <a:cs typeface="Menlo" panose="020B0609030804020204" pitchFamily="49" charset="0"/>
              </a:rPr>
              <a:t>→</a:t>
            </a:r>
            <a:r>
              <a:rPr lang="en-US" altLang="zh-CN" dirty="0"/>
              <a:t>128</a:t>
            </a:r>
          </a:p>
          <a:p>
            <a:pPr lvl="2"/>
            <a:r>
              <a:rPr lang="en-US" altLang="zh-CN" dirty="0"/>
              <a:t>50%</a:t>
            </a:r>
            <a:r>
              <a:rPr lang="zh-CN" altLang="en-US" dirty="0"/>
              <a:t>能耗</a:t>
            </a:r>
            <a:endParaRPr lang="en-US" altLang="zh-CN" dirty="0"/>
          </a:p>
          <a:p>
            <a:pPr lvl="2"/>
            <a:r>
              <a:rPr lang="en-US" altLang="zh-CN" dirty="0"/>
              <a:t>90%</a:t>
            </a:r>
            <a:r>
              <a:rPr lang="zh-CN" altLang="en-US" dirty="0"/>
              <a:t>运算能力</a:t>
            </a:r>
            <a:endParaRPr lang="en-US" altLang="zh-CN" dirty="0"/>
          </a:p>
        </p:txBody>
      </p:sp>
      <p:sp>
        <p:nvSpPr>
          <p:cNvPr id="4" name="Slide Number Placeholder 3">
            <a:extLst>
              <a:ext uri="{FF2B5EF4-FFF2-40B4-BE49-F238E27FC236}">
                <a16:creationId xmlns:a16="http://schemas.microsoft.com/office/drawing/2014/main" id="{0FA98469-C94F-814A-B3AB-F3EDD0028270}"/>
              </a:ext>
            </a:extLst>
          </p:cNvPr>
          <p:cNvSpPr>
            <a:spLocks noGrp="1"/>
          </p:cNvSpPr>
          <p:nvPr>
            <p:ph type="sldNum" sz="quarter" idx="12"/>
          </p:nvPr>
        </p:nvSpPr>
        <p:spPr/>
        <p:txBody>
          <a:bodyPr/>
          <a:lstStyle/>
          <a:p>
            <a:pPr>
              <a:defRPr/>
            </a:pPr>
            <a:fld id="{CA40A734-EF3B-425E-9970-80954DDB0807}" type="slidenum">
              <a:rPr lang="zh-CN" altLang="en-US" smtClean="0"/>
              <a:pPr>
                <a:defRPr/>
              </a:pPr>
              <a:t>24</a:t>
            </a:fld>
            <a:endParaRPr lang="zh-CN" altLang="en-US"/>
          </a:p>
        </p:txBody>
      </p:sp>
      <p:sp>
        <p:nvSpPr>
          <p:cNvPr id="6" name="TextBox 5">
            <a:extLst>
              <a:ext uri="{FF2B5EF4-FFF2-40B4-BE49-F238E27FC236}">
                <a16:creationId xmlns:a16="http://schemas.microsoft.com/office/drawing/2014/main" id="{3E65E01D-7A91-ED4C-8DCB-DE97247E99F7}"/>
              </a:ext>
            </a:extLst>
          </p:cNvPr>
          <p:cNvSpPr txBox="1"/>
          <p:nvPr/>
        </p:nvSpPr>
        <p:spPr>
          <a:xfrm>
            <a:off x="10195520" y="763390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8" name="Picture 7">
            <a:extLst>
              <a:ext uri="{FF2B5EF4-FFF2-40B4-BE49-F238E27FC236}">
                <a16:creationId xmlns:a16="http://schemas.microsoft.com/office/drawing/2014/main" id="{9D70279D-D127-8E42-837A-1CB8B1721036}"/>
              </a:ext>
            </a:extLst>
          </p:cNvPr>
          <p:cNvPicPr>
            <a:picLocks noChangeAspect="1"/>
          </p:cNvPicPr>
          <p:nvPr/>
        </p:nvPicPr>
        <p:blipFill>
          <a:blip r:embed="rId2"/>
          <a:stretch>
            <a:fillRect/>
          </a:stretch>
        </p:blipFill>
        <p:spPr>
          <a:xfrm>
            <a:off x="8060189" y="1306488"/>
            <a:ext cx="6239787" cy="6275040"/>
          </a:xfrm>
          <a:prstGeom prst="rect">
            <a:avLst/>
          </a:prstGeom>
        </p:spPr>
      </p:pic>
    </p:spTree>
    <p:extLst>
      <p:ext uri="{BB962C8B-B14F-4D97-AF65-F5344CB8AC3E}">
        <p14:creationId xmlns:p14="http://schemas.microsoft.com/office/powerpoint/2010/main" val="1983285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D880-4DA4-CD4C-80B1-48E566D0C191}"/>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4649BE39-0C66-5545-88FE-B8A46A5798FF}"/>
              </a:ext>
            </a:extLst>
          </p:cNvPr>
          <p:cNvSpPr>
            <a:spLocks noGrp="1"/>
          </p:cNvSpPr>
          <p:nvPr>
            <p:ph idx="1"/>
          </p:nvPr>
        </p:nvSpPr>
        <p:spPr>
          <a:xfrm>
            <a:off x="731520" y="1234481"/>
            <a:ext cx="5071512" cy="6116918"/>
          </a:xfrm>
        </p:spPr>
        <p:txBody>
          <a:bodyPr/>
          <a:lstStyle/>
          <a:p>
            <a:r>
              <a:rPr lang="en-US" altLang="zh-CN" dirty="0"/>
              <a:t>Pascal</a:t>
            </a:r>
            <a:endParaRPr lang="en-US" dirty="0"/>
          </a:p>
          <a:p>
            <a:pPr lvl="1"/>
            <a:r>
              <a:rPr lang="zh-CN" altLang="en-US" dirty="0"/>
              <a:t>更多</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GPC</a:t>
            </a:r>
            <a:r>
              <a:rPr lang="zh-CN" altLang="en-US" dirty="0">
                <a:latin typeface="Helvetica Neue" panose="02000503000000020004" pitchFamily="2" charset="0"/>
                <a:cs typeface="Helvetica Neue" panose="02000503000000020004" pitchFamily="2" charset="0"/>
              </a:rPr>
              <a: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SM</a:t>
            </a:r>
            <a:r>
              <a:rPr lang="zh-CN" altLang="en-US" dirty="0">
                <a:latin typeface="Helvetica Neue" panose="02000503000000020004" pitchFamily="2" charset="0"/>
                <a:cs typeface="Helvetica Neue" panose="02000503000000020004" pitchFamily="2" charset="0"/>
              </a:rPr>
              <a: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cores</a:t>
            </a:r>
          </a:p>
          <a:p>
            <a:pPr lvl="1"/>
            <a:r>
              <a:rPr lang="zh-CN" altLang="en-US" dirty="0"/>
              <a:t>支持</a:t>
            </a:r>
            <a:r>
              <a:rPr lang="en-US" altLang="zh-CN" dirty="0" err="1"/>
              <a:t>NVLink</a:t>
            </a:r>
            <a:endParaRPr lang="en-US" altLang="zh-CN" dirty="0"/>
          </a:p>
          <a:p>
            <a:pPr lvl="2"/>
            <a:r>
              <a:rPr lang="zh-CN" altLang="en-US" dirty="0"/>
              <a:t>极大地增加带宽</a:t>
            </a:r>
            <a:endParaRPr lang="en-US" altLang="zh-CN" dirty="0"/>
          </a:p>
        </p:txBody>
      </p:sp>
      <p:sp>
        <p:nvSpPr>
          <p:cNvPr id="4" name="Slide Number Placeholder 3">
            <a:extLst>
              <a:ext uri="{FF2B5EF4-FFF2-40B4-BE49-F238E27FC236}">
                <a16:creationId xmlns:a16="http://schemas.microsoft.com/office/drawing/2014/main" id="{0FA98469-C94F-814A-B3AB-F3EDD0028270}"/>
              </a:ext>
            </a:extLst>
          </p:cNvPr>
          <p:cNvSpPr>
            <a:spLocks noGrp="1"/>
          </p:cNvSpPr>
          <p:nvPr>
            <p:ph type="sldNum" sz="quarter" idx="12"/>
          </p:nvPr>
        </p:nvSpPr>
        <p:spPr/>
        <p:txBody>
          <a:bodyPr/>
          <a:lstStyle/>
          <a:p>
            <a:pPr>
              <a:defRPr/>
            </a:pPr>
            <a:fld id="{CA40A734-EF3B-425E-9970-80954DDB0807}" type="slidenum">
              <a:rPr lang="zh-CN" altLang="en-US" smtClean="0"/>
              <a:pPr>
                <a:defRPr/>
              </a:pPr>
              <a:t>25</a:t>
            </a:fld>
            <a:endParaRPr lang="zh-CN" altLang="en-US"/>
          </a:p>
        </p:txBody>
      </p:sp>
      <p:sp>
        <p:nvSpPr>
          <p:cNvPr id="6" name="TextBox 5">
            <a:extLst>
              <a:ext uri="{FF2B5EF4-FFF2-40B4-BE49-F238E27FC236}">
                <a16:creationId xmlns:a16="http://schemas.microsoft.com/office/drawing/2014/main" id="{3E65E01D-7A91-ED4C-8DCB-DE97247E99F7}"/>
              </a:ext>
            </a:extLst>
          </p:cNvPr>
          <p:cNvSpPr txBox="1"/>
          <p:nvPr/>
        </p:nvSpPr>
        <p:spPr>
          <a:xfrm>
            <a:off x="9240985" y="7351399"/>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7" name="Picture 6">
            <a:extLst>
              <a:ext uri="{FF2B5EF4-FFF2-40B4-BE49-F238E27FC236}">
                <a16:creationId xmlns:a16="http://schemas.microsoft.com/office/drawing/2014/main" id="{3AB99EB9-770B-5146-BA2B-5B70AB5AC756}"/>
              </a:ext>
            </a:extLst>
          </p:cNvPr>
          <p:cNvPicPr>
            <a:picLocks noChangeAspect="1"/>
          </p:cNvPicPr>
          <p:nvPr/>
        </p:nvPicPr>
        <p:blipFill>
          <a:blip r:embed="rId3"/>
          <a:stretch>
            <a:fillRect/>
          </a:stretch>
        </p:blipFill>
        <p:spPr>
          <a:xfrm>
            <a:off x="5859328" y="1738536"/>
            <a:ext cx="8542968" cy="5457039"/>
          </a:xfrm>
          <a:prstGeom prst="rect">
            <a:avLst/>
          </a:prstGeom>
        </p:spPr>
      </p:pic>
    </p:spTree>
    <p:extLst>
      <p:ext uri="{BB962C8B-B14F-4D97-AF65-F5344CB8AC3E}">
        <p14:creationId xmlns:p14="http://schemas.microsoft.com/office/powerpoint/2010/main" val="3629061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D880-4DA4-CD4C-80B1-48E566D0C191}"/>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4649BE39-0C66-5545-88FE-B8A46A5798FF}"/>
              </a:ext>
            </a:extLst>
          </p:cNvPr>
          <p:cNvSpPr>
            <a:spLocks noGrp="1"/>
          </p:cNvSpPr>
          <p:nvPr>
            <p:ph idx="1"/>
          </p:nvPr>
        </p:nvSpPr>
        <p:spPr>
          <a:xfrm>
            <a:off x="402432" y="1234481"/>
            <a:ext cx="4457233" cy="6116918"/>
          </a:xfrm>
        </p:spPr>
        <p:txBody>
          <a:bodyPr/>
          <a:lstStyle/>
          <a:p>
            <a:r>
              <a:rPr lang="en-US" altLang="zh-CN" dirty="0"/>
              <a:t>Turing</a:t>
            </a:r>
            <a:r>
              <a:rPr lang="zh-CN" altLang="en-US" dirty="0"/>
              <a:t> </a:t>
            </a:r>
            <a:r>
              <a:rPr lang="en-US" altLang="zh-CN" dirty="0"/>
              <a:t>&amp;</a:t>
            </a:r>
            <a:r>
              <a:rPr lang="zh-CN" altLang="en-US" dirty="0"/>
              <a:t> </a:t>
            </a:r>
            <a:r>
              <a:rPr lang="en-US" altLang="zh-CN" dirty="0"/>
              <a:t>Ampere</a:t>
            </a:r>
          </a:p>
          <a:p>
            <a:pPr lvl="1"/>
            <a:r>
              <a:rPr lang="zh-CN" altLang="en-US" dirty="0"/>
              <a:t>右图为单个</a:t>
            </a:r>
            <a:r>
              <a:rPr lang="en-US" altLang="zh-CN" dirty="0"/>
              <a:t>SM</a:t>
            </a:r>
            <a:endParaRPr lang="en-US" dirty="0"/>
          </a:p>
          <a:p>
            <a:pPr lvl="2"/>
            <a:r>
              <a:rPr lang="zh-CN" altLang="en-US" dirty="0"/>
              <a:t>增加</a:t>
            </a:r>
            <a:r>
              <a:rPr lang="en-US" altLang="zh-CN" dirty="0"/>
              <a:t>Tensor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cores</a:t>
            </a:r>
          </a:p>
          <a:p>
            <a:pPr lvl="2"/>
            <a:r>
              <a:rPr lang="zh-CN" altLang="en-US" dirty="0"/>
              <a:t>增加</a:t>
            </a:r>
            <a:r>
              <a:rPr lang="en-US" altLang="zh-CN" dirty="0"/>
              <a:t>Ray</a:t>
            </a:r>
            <a:r>
              <a:rPr lang="zh-CN" altLang="en-US" dirty="0"/>
              <a:t> </a:t>
            </a:r>
            <a:r>
              <a:rPr lang="en-US" altLang="zh-CN" dirty="0"/>
              <a:t>Tracing</a:t>
            </a:r>
            <a:r>
              <a:rPr lang="zh-CN" altLang="en-US" dirty="0"/>
              <a:t> </a:t>
            </a:r>
            <a:r>
              <a:rPr lang="en-US" altLang="zh-CN" dirty="0"/>
              <a:t>cores</a:t>
            </a:r>
          </a:p>
        </p:txBody>
      </p:sp>
      <p:sp>
        <p:nvSpPr>
          <p:cNvPr id="4" name="Slide Number Placeholder 3">
            <a:extLst>
              <a:ext uri="{FF2B5EF4-FFF2-40B4-BE49-F238E27FC236}">
                <a16:creationId xmlns:a16="http://schemas.microsoft.com/office/drawing/2014/main" id="{0FA98469-C94F-814A-B3AB-F3EDD0028270}"/>
              </a:ext>
            </a:extLst>
          </p:cNvPr>
          <p:cNvSpPr>
            <a:spLocks noGrp="1"/>
          </p:cNvSpPr>
          <p:nvPr>
            <p:ph type="sldNum" sz="quarter" idx="12"/>
          </p:nvPr>
        </p:nvSpPr>
        <p:spPr/>
        <p:txBody>
          <a:bodyPr/>
          <a:lstStyle/>
          <a:p>
            <a:pPr>
              <a:defRPr/>
            </a:pPr>
            <a:fld id="{CA40A734-EF3B-425E-9970-80954DDB0807}" type="slidenum">
              <a:rPr lang="zh-CN" altLang="en-US" smtClean="0"/>
              <a:pPr>
                <a:defRPr/>
              </a:pPr>
              <a:t>26</a:t>
            </a:fld>
            <a:endParaRPr lang="zh-CN" altLang="en-US"/>
          </a:p>
        </p:txBody>
      </p:sp>
      <p:sp>
        <p:nvSpPr>
          <p:cNvPr id="6" name="TextBox 5">
            <a:extLst>
              <a:ext uri="{FF2B5EF4-FFF2-40B4-BE49-F238E27FC236}">
                <a16:creationId xmlns:a16="http://schemas.microsoft.com/office/drawing/2014/main" id="{3E65E01D-7A91-ED4C-8DCB-DE97247E99F7}"/>
              </a:ext>
            </a:extLst>
          </p:cNvPr>
          <p:cNvSpPr txBox="1"/>
          <p:nvPr/>
        </p:nvSpPr>
        <p:spPr>
          <a:xfrm>
            <a:off x="10339536" y="7705908"/>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8" name="Picture 7">
            <a:extLst>
              <a:ext uri="{FF2B5EF4-FFF2-40B4-BE49-F238E27FC236}">
                <a16:creationId xmlns:a16="http://schemas.microsoft.com/office/drawing/2014/main" id="{136DB419-62A0-494B-AB27-41BA4F0A60AE}"/>
              </a:ext>
            </a:extLst>
          </p:cNvPr>
          <p:cNvPicPr>
            <a:picLocks noChangeAspect="1"/>
          </p:cNvPicPr>
          <p:nvPr/>
        </p:nvPicPr>
        <p:blipFill>
          <a:blip r:embed="rId3"/>
          <a:stretch>
            <a:fillRect/>
          </a:stretch>
        </p:blipFill>
        <p:spPr>
          <a:xfrm>
            <a:off x="10273952" y="1234481"/>
            <a:ext cx="3810000" cy="6451600"/>
          </a:xfrm>
          <a:prstGeom prst="rect">
            <a:avLst/>
          </a:prstGeom>
        </p:spPr>
      </p:pic>
      <p:pic>
        <p:nvPicPr>
          <p:cNvPr id="7" name="Picture 2">
            <a:extLst>
              <a:ext uri="{FF2B5EF4-FFF2-40B4-BE49-F238E27FC236}">
                <a16:creationId xmlns:a16="http://schemas.microsoft.com/office/drawing/2014/main" id="{8E3B684E-68AE-3B41-94C3-1429859DC1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665" y="1246776"/>
            <a:ext cx="5308703" cy="638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889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7697-2580-144A-959D-7D58DA1CCC96}"/>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FA38C8CA-48AA-2947-80DE-0BEA13662A31}"/>
              </a:ext>
            </a:extLst>
          </p:cNvPr>
          <p:cNvSpPr>
            <a:spLocks noGrp="1"/>
          </p:cNvSpPr>
          <p:nvPr>
            <p:ph idx="1"/>
          </p:nvPr>
        </p:nvSpPr>
        <p:spPr/>
        <p:txBody>
          <a:bodyPr/>
          <a:lstStyle/>
          <a:p>
            <a:r>
              <a:rPr lang="zh-CN" altLang="en-US" dirty="0"/>
              <a:t>计算能力（</a:t>
            </a:r>
            <a:r>
              <a:rPr lang="en-US" altLang="zh-CN" dirty="0"/>
              <a:t>compute</a:t>
            </a:r>
            <a:r>
              <a:rPr lang="zh-CN" altLang="en-US" dirty="0"/>
              <a:t> </a:t>
            </a:r>
            <a:r>
              <a:rPr lang="en-US" altLang="zh-CN" dirty="0"/>
              <a:t>capability</a:t>
            </a:r>
            <a:r>
              <a:rPr lang="zh-CN" altLang="en-US" dirty="0"/>
              <a:t>）</a:t>
            </a:r>
            <a:endParaRPr lang="en-US" altLang="zh-CN" dirty="0"/>
          </a:p>
          <a:p>
            <a:pPr lvl="1"/>
            <a:r>
              <a:rPr lang="zh-CN" altLang="en-US" dirty="0"/>
              <a:t>不同架构的</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NVIDIA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dirty="0">
                <a:latin typeface="SimHei" panose="02010609060101010101" pitchFamily="49" charset="-122"/>
                <a:ea typeface="SimHei" panose="02010609060101010101" pitchFamily="49" charset="-122"/>
                <a:cs typeface="Helvetica Neue" panose="02000503000000020004" pitchFamily="2" charset="0"/>
              </a:rPr>
              <a:t>拥有不同计算能力</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2"/>
            <a:r>
              <a:rPr lang="zh-CN" altLang="en-US" dirty="0">
                <a:latin typeface="SimHei" panose="02010609060101010101" pitchFamily="49" charset="-122"/>
                <a:ea typeface="SimHei" panose="02010609060101010101" pitchFamily="49" charset="-122"/>
                <a:cs typeface="Helvetica Neue" panose="02000503000000020004" pitchFamily="2" charset="0"/>
              </a:rPr>
              <a:t>由硬件决定，不同于</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Helvetica Neue" panose="02000503000000020004" pitchFamily="2" charset="0"/>
              </a:rPr>
              <a:t>版本</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2"/>
            <a:r>
              <a:rPr lang="zh-CN" altLang="en-US" dirty="0"/>
              <a:t>计算能力</a:t>
            </a:r>
            <a:r>
              <a:rPr lang="en-US" dirty="0"/>
              <a:t>≠</a:t>
            </a:r>
            <a:r>
              <a:rPr lang="zh-CN" altLang="en-US" dirty="0"/>
              <a:t>运算性能</a:t>
            </a:r>
            <a:endParaRPr lang="en-US" altLang="zh-CN" dirty="0"/>
          </a:p>
          <a:p>
            <a:pPr lvl="2"/>
            <a:r>
              <a:rPr lang="zh-CN" altLang="en-US" dirty="0"/>
              <a:t>参考</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https://</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en.wikipedia.org</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/wiki/CUDA</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F670548C-6122-C747-974D-0980F63E9480}"/>
              </a:ext>
            </a:extLst>
          </p:cNvPr>
          <p:cNvSpPr>
            <a:spLocks noGrp="1"/>
          </p:cNvSpPr>
          <p:nvPr>
            <p:ph type="sldNum" sz="quarter" idx="12"/>
          </p:nvPr>
        </p:nvSpPr>
        <p:spPr/>
        <p:txBody>
          <a:bodyPr/>
          <a:lstStyle/>
          <a:p>
            <a:pPr>
              <a:defRPr/>
            </a:pPr>
            <a:fld id="{CA40A734-EF3B-425E-9970-80954DDB0807}" type="slidenum">
              <a:rPr lang="zh-CN" altLang="en-US" smtClean="0"/>
              <a:pPr>
                <a:defRPr/>
              </a:pPr>
              <a:t>27</a:t>
            </a:fld>
            <a:endParaRPr lang="zh-CN" altLang="en-US"/>
          </a:p>
        </p:txBody>
      </p:sp>
      <p:pic>
        <p:nvPicPr>
          <p:cNvPr id="8" name="Picture 7">
            <a:extLst>
              <a:ext uri="{FF2B5EF4-FFF2-40B4-BE49-F238E27FC236}">
                <a16:creationId xmlns:a16="http://schemas.microsoft.com/office/drawing/2014/main" id="{583FE052-10A9-CC4D-90D7-2679D563C83C}"/>
              </a:ext>
            </a:extLst>
          </p:cNvPr>
          <p:cNvPicPr>
            <a:picLocks noChangeAspect="1"/>
          </p:cNvPicPr>
          <p:nvPr/>
        </p:nvPicPr>
        <p:blipFill>
          <a:blip r:embed="rId2"/>
          <a:stretch>
            <a:fillRect/>
          </a:stretch>
        </p:blipFill>
        <p:spPr>
          <a:xfrm>
            <a:off x="731520" y="4402832"/>
            <a:ext cx="12910628" cy="3190435"/>
          </a:xfrm>
          <a:prstGeom prst="rect">
            <a:avLst/>
          </a:prstGeom>
        </p:spPr>
      </p:pic>
      <p:sp>
        <p:nvSpPr>
          <p:cNvPr id="9" name="Rectangle 8">
            <a:extLst>
              <a:ext uri="{FF2B5EF4-FFF2-40B4-BE49-F238E27FC236}">
                <a16:creationId xmlns:a16="http://schemas.microsoft.com/office/drawing/2014/main" id="{28DEFB74-BB4D-514D-BA21-80BD85B4A5DD}"/>
              </a:ext>
            </a:extLst>
          </p:cNvPr>
          <p:cNvSpPr/>
          <p:nvPr/>
        </p:nvSpPr>
        <p:spPr>
          <a:xfrm>
            <a:off x="8680597" y="7651992"/>
            <a:ext cx="4961551" cy="369332"/>
          </a:xfrm>
          <a:prstGeom prst="rect">
            <a:avLst/>
          </a:prstGeom>
        </p:spPr>
        <p:txBody>
          <a:bodyPr wrap="none">
            <a:spAutoFit/>
          </a:bodyPr>
          <a:lstStyle/>
          <a:p>
            <a:r>
              <a:rPr lang="zh-CN" altLang="en-US" dirty="0">
                <a:latin typeface="SimHei" panose="02010609060101010101" pitchFamily="49" charset="-122"/>
                <a:ea typeface="SimHei" panose="02010609060101010101" pitchFamily="49" charset="-122"/>
                <a:cs typeface="Helvetica Neue" panose="02000503000000020004" pitchFamily="2" charset="0"/>
              </a:rPr>
              <a:t>图片截取自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https://</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en.wikipedia.org</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/wiki/CUDA</a:t>
            </a:r>
            <a:endParaRPr lang="en-US" dirty="0"/>
          </a:p>
        </p:txBody>
      </p:sp>
    </p:spTree>
    <p:extLst>
      <p:ext uri="{BB962C8B-B14F-4D97-AF65-F5344CB8AC3E}">
        <p14:creationId xmlns:p14="http://schemas.microsoft.com/office/powerpoint/2010/main" val="3224117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7697-2580-144A-959D-7D58DA1CCC96}"/>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FA38C8CA-48AA-2947-80DE-0BEA13662A31}"/>
              </a:ext>
            </a:extLst>
          </p:cNvPr>
          <p:cNvSpPr>
            <a:spLocks noGrp="1"/>
          </p:cNvSpPr>
          <p:nvPr>
            <p:ph idx="1"/>
          </p:nvPr>
        </p:nvSpPr>
        <p:spPr/>
        <p:txBody>
          <a:bodyPr/>
          <a:lstStyle/>
          <a:p>
            <a:r>
              <a:rPr lang="zh-CN" altLang="en-US" dirty="0"/>
              <a:t>计算能力（</a:t>
            </a:r>
            <a:r>
              <a:rPr lang="en-US" altLang="zh-CN" dirty="0"/>
              <a:t>compute</a:t>
            </a:r>
            <a:r>
              <a:rPr lang="zh-CN" altLang="en-US" dirty="0"/>
              <a:t> </a:t>
            </a:r>
            <a:r>
              <a:rPr lang="en-US" altLang="zh-CN" dirty="0"/>
              <a:t>capability</a:t>
            </a:r>
            <a:r>
              <a:rPr lang="zh-CN" altLang="en-US" dirty="0"/>
              <a:t>）</a:t>
            </a:r>
            <a:endParaRPr lang="en-US" altLang="zh-CN" dirty="0"/>
          </a:p>
        </p:txBody>
      </p:sp>
      <p:sp>
        <p:nvSpPr>
          <p:cNvPr id="4" name="Slide Number Placeholder 3">
            <a:extLst>
              <a:ext uri="{FF2B5EF4-FFF2-40B4-BE49-F238E27FC236}">
                <a16:creationId xmlns:a16="http://schemas.microsoft.com/office/drawing/2014/main" id="{F670548C-6122-C747-974D-0980F63E9480}"/>
              </a:ext>
            </a:extLst>
          </p:cNvPr>
          <p:cNvSpPr>
            <a:spLocks noGrp="1"/>
          </p:cNvSpPr>
          <p:nvPr>
            <p:ph type="sldNum" sz="quarter" idx="12"/>
          </p:nvPr>
        </p:nvSpPr>
        <p:spPr/>
        <p:txBody>
          <a:bodyPr/>
          <a:lstStyle/>
          <a:p>
            <a:pPr>
              <a:defRPr/>
            </a:pPr>
            <a:fld id="{CA40A734-EF3B-425E-9970-80954DDB0807}" type="slidenum">
              <a:rPr lang="zh-CN" altLang="en-US" smtClean="0"/>
              <a:pPr>
                <a:defRPr/>
              </a:pPr>
              <a:t>28</a:t>
            </a:fld>
            <a:endParaRPr lang="zh-CN" altLang="en-US"/>
          </a:p>
        </p:txBody>
      </p:sp>
      <p:pic>
        <p:nvPicPr>
          <p:cNvPr id="6" name="Picture 5">
            <a:extLst>
              <a:ext uri="{FF2B5EF4-FFF2-40B4-BE49-F238E27FC236}">
                <a16:creationId xmlns:a16="http://schemas.microsoft.com/office/drawing/2014/main" id="{211142E3-C06B-1D4F-8441-B39C974F0620}"/>
              </a:ext>
            </a:extLst>
          </p:cNvPr>
          <p:cNvPicPr>
            <a:picLocks noChangeAspect="1"/>
          </p:cNvPicPr>
          <p:nvPr/>
        </p:nvPicPr>
        <p:blipFill>
          <a:blip r:embed="rId3"/>
          <a:stretch>
            <a:fillRect/>
          </a:stretch>
        </p:blipFill>
        <p:spPr>
          <a:xfrm>
            <a:off x="1526766" y="1919169"/>
            <a:ext cx="11576868" cy="5868039"/>
          </a:xfrm>
          <a:prstGeom prst="rect">
            <a:avLst/>
          </a:prstGeom>
        </p:spPr>
      </p:pic>
      <p:sp>
        <p:nvSpPr>
          <p:cNvPr id="7" name="Rectangle 6">
            <a:extLst>
              <a:ext uri="{FF2B5EF4-FFF2-40B4-BE49-F238E27FC236}">
                <a16:creationId xmlns:a16="http://schemas.microsoft.com/office/drawing/2014/main" id="{7C465B45-CE3E-5441-A2CD-D9CFA1FB671A}"/>
              </a:ext>
            </a:extLst>
          </p:cNvPr>
          <p:cNvSpPr/>
          <p:nvPr/>
        </p:nvSpPr>
        <p:spPr>
          <a:xfrm>
            <a:off x="8402321" y="7859216"/>
            <a:ext cx="4961551" cy="369332"/>
          </a:xfrm>
          <a:prstGeom prst="rect">
            <a:avLst/>
          </a:prstGeom>
          <a:solidFill>
            <a:schemeClr val="bg1"/>
          </a:solidFill>
        </p:spPr>
        <p:txBody>
          <a:bodyPr wrap="none">
            <a:spAutoFit/>
          </a:bodyPr>
          <a:lstStyle/>
          <a:p>
            <a:r>
              <a:rPr lang="zh-CN" altLang="en-US" dirty="0">
                <a:latin typeface="SimHei" panose="02010609060101010101" pitchFamily="49" charset="-122"/>
                <a:ea typeface="SimHei" panose="02010609060101010101" pitchFamily="49" charset="-122"/>
                <a:cs typeface="Helvetica Neue" panose="02000503000000020004" pitchFamily="2" charset="0"/>
              </a:rPr>
              <a:t>图片截取自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https://</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en.wikipedia.org</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/wiki/CUDA</a:t>
            </a:r>
            <a:endParaRPr lang="en-US" dirty="0"/>
          </a:p>
        </p:txBody>
      </p:sp>
    </p:spTree>
    <p:extLst>
      <p:ext uri="{BB962C8B-B14F-4D97-AF65-F5344CB8AC3E}">
        <p14:creationId xmlns:p14="http://schemas.microsoft.com/office/powerpoint/2010/main" val="64783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6B88-093F-F047-8746-1F668C56FC8F}"/>
              </a:ext>
            </a:extLst>
          </p:cNvPr>
          <p:cNvSpPr>
            <a:spLocks noGrp="1"/>
          </p:cNvSpPr>
          <p:nvPr>
            <p:ph type="title"/>
          </p:nvPr>
        </p:nvSpPr>
        <p:spPr/>
        <p:txBody>
          <a:bodyPr>
            <a:normAutofit fontScale="90000"/>
          </a:bodyPr>
          <a:lstStyle/>
          <a:p>
            <a:r>
              <a:rPr lang="en-US" altLang="zh-CN" dirty="0"/>
              <a:t>NVIDIA</a:t>
            </a:r>
            <a:r>
              <a:rPr lang="zh-CN" altLang="en-US" dirty="0"/>
              <a:t> </a:t>
            </a:r>
            <a:r>
              <a:rPr lang="en-US" altLang="zh-CN" dirty="0"/>
              <a:t>GPU</a:t>
            </a:r>
            <a:r>
              <a:rPr lang="zh-CN" altLang="en-US" dirty="0"/>
              <a:t>架构</a:t>
            </a:r>
            <a:endParaRPr lang="en-US" dirty="0"/>
          </a:p>
        </p:txBody>
      </p:sp>
      <p:sp>
        <p:nvSpPr>
          <p:cNvPr id="3" name="Content Placeholder 2">
            <a:extLst>
              <a:ext uri="{FF2B5EF4-FFF2-40B4-BE49-F238E27FC236}">
                <a16:creationId xmlns:a16="http://schemas.microsoft.com/office/drawing/2014/main" id="{587F3FDC-57C5-CE49-88DB-DB7DF2DAB1F0}"/>
              </a:ext>
            </a:extLst>
          </p:cNvPr>
          <p:cNvSpPr>
            <a:spLocks noGrp="1"/>
          </p:cNvSpPr>
          <p:nvPr>
            <p:ph idx="1"/>
          </p:nvPr>
        </p:nvSpPr>
        <p:spPr/>
        <p:txBody>
          <a:bodyPr/>
          <a:lstStyle/>
          <a:p>
            <a:r>
              <a:rPr lang="en-US" altLang="zh-CN" dirty="0"/>
              <a:t>CUDA</a:t>
            </a:r>
            <a:r>
              <a:rPr lang="zh-CN" altLang="en-US" dirty="0"/>
              <a:t>的架构分类</a:t>
            </a:r>
            <a:endParaRPr lang="en-US" altLang="zh-CN" dirty="0"/>
          </a:p>
          <a:p>
            <a:pPr lvl="1"/>
            <a:r>
              <a:rPr lang="zh-CN" altLang="en-US" dirty="0"/>
              <a:t>异构</a:t>
            </a:r>
            <a:endParaRPr lang="en-US" altLang="zh-CN" dirty="0"/>
          </a:p>
          <a:p>
            <a:pPr lvl="2"/>
            <a:r>
              <a:rPr lang="en-US" altLang="zh-CN" dirty="0"/>
              <a:t>CPU+GPU</a:t>
            </a:r>
          </a:p>
          <a:p>
            <a:pPr lvl="3"/>
            <a:r>
              <a:rPr lang="en-US" dirty="0"/>
              <a:t>CPU</a:t>
            </a:r>
            <a:r>
              <a:rPr lang="zh-CN" altLang="en-US" dirty="0"/>
              <a:t>执行</a:t>
            </a:r>
            <a:r>
              <a:rPr lang="en-US" altLang="zh-CN" dirty="0"/>
              <a:t>host</a:t>
            </a:r>
            <a:r>
              <a:rPr lang="zh-CN" altLang="en-US" dirty="0"/>
              <a:t>代码</a:t>
            </a:r>
            <a:endParaRPr lang="en-US" altLang="zh-CN" dirty="0"/>
          </a:p>
          <a:p>
            <a:pPr lvl="3"/>
            <a:r>
              <a:rPr lang="en-US" altLang="zh-CN" dirty="0"/>
              <a:t>GPU</a:t>
            </a:r>
            <a:r>
              <a:rPr lang="zh-CN" altLang="en-US" dirty="0"/>
              <a:t>执行</a:t>
            </a:r>
            <a:r>
              <a:rPr lang="en-US" altLang="zh-CN" dirty="0"/>
              <a:t>device</a:t>
            </a:r>
            <a:r>
              <a:rPr lang="zh-CN" altLang="en-US" dirty="0"/>
              <a:t>代码</a:t>
            </a:r>
            <a:endParaRPr lang="en-US" altLang="zh-CN" dirty="0"/>
          </a:p>
          <a:p>
            <a:pPr lvl="1"/>
            <a:r>
              <a:rPr lang="en-US" dirty="0"/>
              <a:t>SIMD</a:t>
            </a:r>
            <a:r>
              <a:rPr lang="zh-CN" altLang="en-US" dirty="0"/>
              <a:t>？</a:t>
            </a:r>
            <a:endParaRPr lang="en-US" dirty="0"/>
          </a:p>
          <a:p>
            <a:pPr lvl="2"/>
            <a:r>
              <a:rPr lang="zh-CN" altLang="en-US" dirty="0"/>
              <a:t>线程束以</a:t>
            </a:r>
            <a:r>
              <a:rPr lang="en-US" altLang="zh-CN" dirty="0"/>
              <a:t>SIMD</a:t>
            </a:r>
            <a:r>
              <a:rPr lang="zh-CN" altLang="en-US" dirty="0"/>
              <a:t>方式执行</a:t>
            </a:r>
            <a:endParaRPr lang="en-US" altLang="zh-CN" dirty="0"/>
          </a:p>
          <a:p>
            <a:pPr lvl="1"/>
            <a:r>
              <a:rPr lang="en-US" dirty="0"/>
              <a:t>SPMD</a:t>
            </a:r>
            <a:r>
              <a:rPr lang="zh-CN" altLang="en-US" dirty="0"/>
              <a:t>？</a:t>
            </a:r>
            <a:endParaRPr lang="en-US" dirty="0"/>
          </a:p>
          <a:p>
            <a:pPr lvl="2"/>
            <a:r>
              <a:rPr lang="en-US" dirty="0"/>
              <a:t>SM</a:t>
            </a:r>
            <a:r>
              <a:rPr lang="zh-CN" altLang="en-US" dirty="0"/>
              <a:t>之间拥有一定的独立性</a:t>
            </a:r>
            <a:endParaRPr lang="en-US" dirty="0"/>
          </a:p>
        </p:txBody>
      </p:sp>
      <p:sp>
        <p:nvSpPr>
          <p:cNvPr id="4" name="Slide Number Placeholder 3">
            <a:extLst>
              <a:ext uri="{FF2B5EF4-FFF2-40B4-BE49-F238E27FC236}">
                <a16:creationId xmlns:a16="http://schemas.microsoft.com/office/drawing/2014/main" id="{F5DD5DBC-4127-2B47-A00C-634B9CEB31B3}"/>
              </a:ext>
            </a:extLst>
          </p:cNvPr>
          <p:cNvSpPr>
            <a:spLocks noGrp="1"/>
          </p:cNvSpPr>
          <p:nvPr>
            <p:ph type="sldNum" sz="quarter" idx="12"/>
          </p:nvPr>
        </p:nvSpPr>
        <p:spPr/>
        <p:txBody>
          <a:bodyPr/>
          <a:lstStyle/>
          <a:p>
            <a:pPr>
              <a:defRPr/>
            </a:pPr>
            <a:fld id="{CA40A734-EF3B-425E-9970-80954DDB0807}" type="slidenum">
              <a:rPr lang="zh-CN" altLang="en-US" smtClean="0"/>
              <a:pPr>
                <a:defRPr/>
              </a:pPr>
              <a:t>29</a:t>
            </a:fld>
            <a:endParaRPr lang="zh-CN" altLang="en-US"/>
          </a:p>
        </p:txBody>
      </p:sp>
    </p:spTree>
    <p:extLst>
      <p:ext uri="{BB962C8B-B14F-4D97-AF65-F5344CB8AC3E}">
        <p14:creationId xmlns:p14="http://schemas.microsoft.com/office/powerpoint/2010/main" val="141326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EF615C-D05D-CF41-9E18-03F75E5C1763}"/>
              </a:ext>
            </a:extLst>
          </p:cNvPr>
          <p:cNvPicPr>
            <a:picLocks noChangeAspect="1"/>
          </p:cNvPicPr>
          <p:nvPr/>
        </p:nvPicPr>
        <p:blipFill>
          <a:blip r:embed="rId3"/>
          <a:stretch>
            <a:fillRect/>
          </a:stretch>
        </p:blipFill>
        <p:spPr>
          <a:xfrm>
            <a:off x="7315200" y="2617788"/>
            <a:ext cx="5328592" cy="5328592"/>
          </a:xfrm>
          <a:prstGeom prst="rect">
            <a:avLst/>
          </a:prstGeom>
          <a:solidFill>
            <a:schemeClr val="bg1"/>
          </a:solidFill>
        </p:spPr>
      </p:pic>
      <p:sp>
        <p:nvSpPr>
          <p:cNvPr id="2" name="Title 1">
            <a:extLst>
              <a:ext uri="{FF2B5EF4-FFF2-40B4-BE49-F238E27FC236}">
                <a16:creationId xmlns:a16="http://schemas.microsoft.com/office/drawing/2014/main" id="{E7979C3E-85DF-D84B-9A13-E08067CEEE88}"/>
              </a:ext>
            </a:extLst>
          </p:cNvPr>
          <p:cNvSpPr>
            <a:spLocks noGrp="1"/>
          </p:cNvSpPr>
          <p:nvPr>
            <p:ph type="title"/>
          </p:nvPr>
        </p:nvSpPr>
        <p:spPr/>
        <p:txBody>
          <a:bodyPr>
            <a:normAutofit fontScale="90000"/>
          </a:bodyPr>
          <a:lstStyle/>
          <a:p>
            <a:r>
              <a:rPr lang="zh-CN" altLang="en-US" dirty="0"/>
              <a:t>计算机架构分类</a:t>
            </a:r>
            <a:endParaRPr lang="en-US" dirty="0"/>
          </a:p>
        </p:txBody>
      </p:sp>
      <p:sp>
        <p:nvSpPr>
          <p:cNvPr id="3" name="Content Placeholder 2">
            <a:extLst>
              <a:ext uri="{FF2B5EF4-FFF2-40B4-BE49-F238E27FC236}">
                <a16:creationId xmlns:a16="http://schemas.microsoft.com/office/drawing/2014/main" id="{6F9C7CD8-0B54-9A48-9792-9365900BC54C}"/>
              </a:ext>
            </a:extLst>
          </p:cNvPr>
          <p:cNvSpPr>
            <a:spLocks noGrp="1"/>
          </p:cNvSpPr>
          <p:nvPr>
            <p:ph idx="1"/>
          </p:nvPr>
        </p:nvSpPr>
        <p:spPr/>
        <p:txBody>
          <a:bodyPr/>
          <a:lstStyle/>
          <a:p>
            <a:r>
              <a:rPr lang="en-US" dirty="0"/>
              <a:t>Fl</a:t>
            </a:r>
            <a:r>
              <a:rPr lang="en-US" altLang="zh-CN" dirty="0"/>
              <a:t>ynn’s</a:t>
            </a:r>
            <a:r>
              <a:rPr lang="zh-CN" altLang="en-US" dirty="0"/>
              <a:t> </a:t>
            </a:r>
            <a:r>
              <a:rPr lang="en-US" altLang="zh-CN" dirty="0"/>
              <a:t>taxonomy</a:t>
            </a:r>
          </a:p>
          <a:p>
            <a:pPr lvl="1"/>
            <a:r>
              <a:rPr lang="en-US" altLang="zh-CN" dirty="0"/>
              <a:t>1972</a:t>
            </a:r>
            <a:r>
              <a:rPr lang="zh-CN" altLang="en-US" dirty="0"/>
              <a:t>年由费林（</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Michael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J.</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Flynn</a:t>
            </a:r>
            <a:r>
              <a:rPr lang="zh-CN" altLang="en-US" dirty="0"/>
              <a:t>） 提出</a:t>
            </a:r>
            <a:endParaRPr lang="en-US" altLang="zh-CN" dirty="0"/>
          </a:p>
          <a:p>
            <a:pPr lvl="1"/>
            <a:r>
              <a:rPr lang="zh-CN" altLang="en-US" dirty="0"/>
              <a:t>根据指令和数据进入</a:t>
            </a:r>
            <a:r>
              <a:rPr lang="en-US" altLang="zh-CN" dirty="0"/>
              <a:t>CPU</a:t>
            </a:r>
            <a:r>
              <a:rPr lang="zh-CN" altLang="en-US" dirty="0"/>
              <a:t>的方式分类</a:t>
            </a:r>
            <a:endParaRPr lang="en-US" altLang="zh-CN" dirty="0"/>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SISD,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SIMD,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MISD,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MIMD</a:t>
            </a:r>
          </a:p>
        </p:txBody>
      </p:sp>
      <p:sp>
        <p:nvSpPr>
          <p:cNvPr id="4" name="Slide Number Placeholder 3">
            <a:extLst>
              <a:ext uri="{FF2B5EF4-FFF2-40B4-BE49-F238E27FC236}">
                <a16:creationId xmlns:a16="http://schemas.microsoft.com/office/drawing/2014/main" id="{1D3037A9-B9FE-934B-986F-5652A1CFBA6D}"/>
              </a:ext>
            </a:extLst>
          </p:cNvPr>
          <p:cNvSpPr>
            <a:spLocks noGrp="1"/>
          </p:cNvSpPr>
          <p:nvPr>
            <p:ph type="sldNum" sz="quarter" idx="12"/>
          </p:nvPr>
        </p:nvSpPr>
        <p:spPr/>
        <p:txBody>
          <a:bodyPr/>
          <a:lstStyle/>
          <a:p>
            <a:pPr>
              <a:defRPr/>
            </a:pPr>
            <a:fld id="{CA40A734-EF3B-425E-9970-80954DDB0807}" type="slidenum">
              <a:rPr lang="zh-CN" altLang="en-US" smtClean="0"/>
              <a:pPr>
                <a:defRPr/>
              </a:pPr>
              <a:t>3</a:t>
            </a:fld>
            <a:endParaRPr lang="zh-CN" altLang="en-US" dirty="0"/>
          </a:p>
        </p:txBody>
      </p:sp>
    </p:spTree>
    <p:extLst>
      <p:ext uri="{BB962C8B-B14F-4D97-AF65-F5344CB8AC3E}">
        <p14:creationId xmlns:p14="http://schemas.microsoft.com/office/powerpoint/2010/main" val="23504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zh-CN" altLang="en-US" dirty="0"/>
              <a:t>计算机架构分类</a:t>
            </a:r>
            <a:endParaRPr lang="en-US" altLang="zh-CN" dirty="0"/>
          </a:p>
          <a:p>
            <a:r>
              <a:rPr lang="en-US" altLang="zh-CN" dirty="0"/>
              <a:t>CPU</a:t>
            </a:r>
            <a:r>
              <a:rPr lang="zh-CN" altLang="en-US" dirty="0"/>
              <a:t> </a:t>
            </a:r>
            <a:r>
              <a:rPr lang="en-US" altLang="zh-CN" dirty="0"/>
              <a:t>vs</a:t>
            </a:r>
            <a:r>
              <a:rPr lang="zh-CN" altLang="en-US" dirty="0"/>
              <a:t> </a:t>
            </a:r>
            <a:r>
              <a:rPr lang="en-US" altLang="zh-CN" dirty="0"/>
              <a:t>GPU</a:t>
            </a:r>
          </a:p>
          <a:p>
            <a:r>
              <a:rPr lang="en-US" altLang="zh-CN" dirty="0"/>
              <a:t>NVIDIA</a:t>
            </a:r>
            <a:r>
              <a:rPr lang="zh-CN" altLang="en-US" dirty="0"/>
              <a:t> </a:t>
            </a:r>
            <a:r>
              <a:rPr lang="en-US" altLang="zh-CN" dirty="0"/>
              <a:t>GPU</a:t>
            </a:r>
            <a:r>
              <a:rPr lang="zh-CN" altLang="en-US" dirty="0"/>
              <a:t>架构</a:t>
            </a:r>
            <a:endParaRPr lang="en-US" altLang="zh-CN" dirty="0"/>
          </a:p>
          <a:p>
            <a:r>
              <a:rPr lang="en-US" altLang="zh-CN" dirty="0">
                <a:solidFill>
                  <a:srgbClr val="C00000"/>
                </a:solidFill>
              </a:rPr>
              <a:t>CUDA</a:t>
            </a:r>
            <a:r>
              <a:rPr lang="zh-CN" altLang="en-US" dirty="0">
                <a:solidFill>
                  <a:srgbClr val="C00000"/>
                </a:solidFill>
              </a:rPr>
              <a:t>编程模型</a:t>
            </a:r>
            <a:endParaRPr lang="en-US" altLang="zh-CN" dirty="0">
              <a:solidFill>
                <a:srgbClr val="C00000"/>
              </a:solidFill>
            </a:endParaRPr>
          </a:p>
          <a:p>
            <a:r>
              <a:rPr lang="en-US" altLang="zh-CN" dirty="0"/>
              <a:t>CUDA</a:t>
            </a:r>
            <a:r>
              <a:rPr lang="zh-CN" altLang="en-US" dirty="0"/>
              <a:t>编程举例</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30</a:t>
            </a:fld>
            <a:endParaRPr lang="zh-CN" altLang="en-US"/>
          </a:p>
        </p:txBody>
      </p:sp>
    </p:spTree>
    <p:extLst>
      <p:ext uri="{BB962C8B-B14F-4D97-AF65-F5344CB8AC3E}">
        <p14:creationId xmlns:p14="http://schemas.microsoft.com/office/powerpoint/2010/main" val="40139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6836-C586-524F-A21D-5790DF1E0FBB}"/>
              </a:ext>
            </a:extLst>
          </p:cNvPr>
          <p:cNvSpPr>
            <a:spLocks noGrp="1"/>
          </p:cNvSpPr>
          <p:nvPr>
            <p:ph type="title"/>
          </p:nvPr>
        </p:nvSpPr>
        <p:spPr/>
        <p:txBody>
          <a:bodyPr>
            <a:normAutofit fontScale="90000"/>
          </a:bodyPr>
          <a:lstStyle/>
          <a:p>
            <a:r>
              <a:rPr lang="en-US"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7ADB89B3-E0B3-BE45-8DDB-A271E99C40D7}"/>
              </a:ext>
            </a:extLst>
          </p:cNvPr>
          <p:cNvSpPr>
            <a:spLocks noGrp="1"/>
          </p:cNvSpPr>
          <p:nvPr>
            <p:ph idx="1"/>
          </p:nvPr>
        </p:nvSpPr>
        <p:spPr/>
        <p:txBody>
          <a:bodyPr/>
          <a:lstStyle/>
          <a:p>
            <a:r>
              <a:rPr lang="en-US" sz="3600" dirty="0"/>
              <a:t>Host</a:t>
            </a:r>
            <a:r>
              <a:rPr lang="zh-CN" altLang="en-US" sz="3600" dirty="0"/>
              <a:t>与</a:t>
            </a:r>
            <a:r>
              <a:rPr lang="en-US" altLang="zh-CN" sz="3600" dirty="0"/>
              <a:t>device</a:t>
            </a:r>
          </a:p>
          <a:p>
            <a:pPr lvl="1"/>
            <a:r>
              <a:rPr lang="en-US" sz="3200" dirty="0">
                <a:latin typeface="Helvetica Neue" panose="02000503000000020004" pitchFamily="2" charset="0"/>
                <a:ea typeface="Helvetica Neue" panose="02000503000000020004" pitchFamily="2" charset="0"/>
                <a:cs typeface="Helvetica Neue" panose="02000503000000020004" pitchFamily="2" charset="0"/>
              </a:rPr>
              <a:t>Hos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a:t>
            </a:r>
            <a:r>
              <a:rPr lang="en-US" altLang="zh-CN" sz="3200" dirty="0">
                <a:latin typeface="SimHei" panose="02010609060101010101" pitchFamily="49" charset="-122"/>
                <a:ea typeface="SimHei" panose="02010609060101010101" pitchFamily="49" charset="-122"/>
                <a:cs typeface="Helvetica Neue" panose="02000503000000020004" pitchFamily="2" charset="0"/>
              </a:rPr>
              <a:t>(</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CPU</a:t>
            </a:r>
            <a:r>
              <a:rPr lang="zh-CN" altLang="en-US" sz="3200" dirty="0">
                <a:latin typeface="SimHei" panose="02010609060101010101" pitchFamily="49" charset="-122"/>
                <a:ea typeface="SimHei" panose="02010609060101010101" pitchFamily="49" charset="-122"/>
                <a:cs typeface="Helvetica Neue" panose="02000503000000020004" pitchFamily="2" charset="0"/>
              </a:rPr>
              <a:t>相关）：运行在</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CPU</a:t>
            </a:r>
            <a:r>
              <a:rPr lang="zh-CN" altLang="en-US" sz="3200" dirty="0">
                <a:latin typeface="SimHei" panose="02010609060101010101" pitchFamily="49" charset="-122"/>
                <a:ea typeface="SimHei" panose="02010609060101010101" pitchFamily="49" charset="-122"/>
                <a:cs typeface="Helvetica Neue" panose="02000503000000020004" pitchFamily="2" charset="0"/>
              </a:rPr>
              <a:t>上的代码及主机内存</a:t>
            </a:r>
            <a:endParaRPr lang="en-US" altLang="zh-CN" sz="3200" dirty="0">
              <a:latin typeface="SimHei" panose="02010609060101010101" pitchFamily="49" charset="-122"/>
              <a:ea typeface="SimHei" panose="02010609060101010101" pitchFamily="49" charset="-122"/>
              <a:cs typeface="Helvetica Neue" panose="02000503000000020004" pitchFamily="2" charset="0"/>
            </a:endParaRPr>
          </a:p>
          <a:p>
            <a:pPr lvl="1"/>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Device</a:t>
            </a:r>
            <a:r>
              <a:rPr lang="zh-CN" altLang="en-US" sz="3200" dirty="0">
                <a:latin typeface="SimHei" panose="02010609060101010101" pitchFamily="49" charset="-122"/>
                <a:ea typeface="SimHei" panose="02010609060101010101" pitchFamily="49" charset="-122"/>
                <a:cs typeface="Helvetica Neue" panose="02000503000000020004" pitchFamily="2" charset="0"/>
              </a:rPr>
              <a:t>（</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sz="3200" dirty="0">
                <a:latin typeface="SimHei" panose="02010609060101010101" pitchFamily="49" charset="-122"/>
                <a:ea typeface="SimHei" panose="02010609060101010101" pitchFamily="49" charset="-122"/>
                <a:cs typeface="Helvetica Neue" panose="02000503000000020004" pitchFamily="2" charset="0"/>
              </a:rPr>
              <a:t>相关）：运行在</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sz="3200" dirty="0">
                <a:latin typeface="SimHei" panose="02010609060101010101" pitchFamily="49" charset="-122"/>
                <a:ea typeface="SimHei" panose="02010609060101010101" pitchFamily="49" charset="-122"/>
                <a:cs typeface="Helvetica Neue" panose="02000503000000020004" pitchFamily="2" charset="0"/>
              </a:rPr>
              <a:t>上的代码及显存（设备内存）</a:t>
            </a:r>
            <a:endParaRPr lang="en-US" altLang="zh-CN" sz="3200" dirty="0">
              <a:latin typeface="SimHei" panose="02010609060101010101" pitchFamily="49" charset="-122"/>
              <a:ea typeface="SimHei" panose="02010609060101010101" pitchFamily="49" charset="-122"/>
              <a:cs typeface="Helvetica Neue" panose="02000503000000020004" pitchFamily="2" charset="0"/>
            </a:endParaRPr>
          </a:p>
          <a:p>
            <a:pPr lvl="1"/>
            <a:r>
              <a:rPr lang="zh-CN" altLang="en-US" sz="3200" dirty="0">
                <a:latin typeface="SimHei" panose="02010609060101010101" pitchFamily="49" charset="-122"/>
                <a:ea typeface="SimHei" panose="02010609060101010101" pitchFamily="49" charset="-122"/>
                <a:cs typeface="Helvetica Neue" panose="02000503000000020004" pitchFamily="2" charset="0"/>
              </a:rPr>
              <a:t>通过在主机上调用核函数（</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kernel</a:t>
            </a:r>
            <a:r>
              <a:rPr lang="zh-CN" altLang="en-US" sz="3200" dirty="0">
                <a:latin typeface="SimHei" panose="02010609060101010101" pitchFamily="49" charset="-122"/>
                <a:ea typeface="SimHei" panose="02010609060101010101" pitchFamily="49" charset="-122"/>
                <a:cs typeface="Helvetica Neue" panose="02000503000000020004" pitchFamily="2" charset="0"/>
              </a:rPr>
              <a:t>）执行并行代码</a:t>
            </a:r>
            <a:endParaRPr lang="en-US" sz="3200" dirty="0">
              <a:latin typeface="SimHei" panose="02010609060101010101" pitchFamily="49" charset="-122"/>
              <a:ea typeface="SimHei" panose="02010609060101010101" pitchFamily="49" charset="-122"/>
            </a:endParaRPr>
          </a:p>
        </p:txBody>
      </p:sp>
      <p:sp>
        <p:nvSpPr>
          <p:cNvPr id="4" name="Slide Number Placeholder 3">
            <a:extLst>
              <a:ext uri="{FF2B5EF4-FFF2-40B4-BE49-F238E27FC236}">
                <a16:creationId xmlns:a16="http://schemas.microsoft.com/office/drawing/2014/main" id="{8E9ED71A-68A5-CD4C-87B5-3A0E293D1760}"/>
              </a:ext>
            </a:extLst>
          </p:cNvPr>
          <p:cNvSpPr>
            <a:spLocks noGrp="1"/>
          </p:cNvSpPr>
          <p:nvPr>
            <p:ph type="sldNum" sz="quarter" idx="12"/>
          </p:nvPr>
        </p:nvSpPr>
        <p:spPr/>
        <p:txBody>
          <a:bodyPr/>
          <a:lstStyle/>
          <a:p>
            <a:pPr>
              <a:defRPr/>
            </a:pPr>
            <a:fld id="{CA40A734-EF3B-425E-9970-80954DDB0807}" type="slidenum">
              <a:rPr lang="zh-CN" altLang="en-US" smtClean="0"/>
              <a:pPr>
                <a:defRPr/>
              </a:pPr>
              <a:t>31</a:t>
            </a:fld>
            <a:endParaRPr lang="zh-CN" altLang="en-US"/>
          </a:p>
        </p:txBody>
      </p:sp>
      <p:pic>
        <p:nvPicPr>
          <p:cNvPr id="5" name="Picture 4">
            <a:extLst>
              <a:ext uri="{FF2B5EF4-FFF2-40B4-BE49-F238E27FC236}">
                <a16:creationId xmlns:a16="http://schemas.microsoft.com/office/drawing/2014/main" id="{B5EF06B7-9DC9-644D-A6BC-D0E358A55358}"/>
              </a:ext>
            </a:extLst>
          </p:cNvPr>
          <p:cNvPicPr>
            <a:picLocks noChangeAspect="1"/>
          </p:cNvPicPr>
          <p:nvPr/>
        </p:nvPicPr>
        <p:blipFill>
          <a:blip r:embed="rId3"/>
          <a:stretch>
            <a:fillRect/>
          </a:stretch>
        </p:blipFill>
        <p:spPr>
          <a:xfrm>
            <a:off x="3510337" y="3826768"/>
            <a:ext cx="7609725" cy="4170013"/>
          </a:xfrm>
          <a:prstGeom prst="rect">
            <a:avLst/>
          </a:prstGeom>
        </p:spPr>
      </p:pic>
    </p:spTree>
    <p:extLst>
      <p:ext uri="{BB962C8B-B14F-4D97-AF65-F5344CB8AC3E}">
        <p14:creationId xmlns:p14="http://schemas.microsoft.com/office/powerpoint/2010/main" val="3529902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zh-CN" altLang="en-US" dirty="0"/>
              <a:t>指明</a:t>
            </a:r>
            <a:r>
              <a:rPr lang="en-US" altLang="zh-CN" dirty="0"/>
              <a:t>host</a:t>
            </a:r>
            <a:r>
              <a:rPr lang="zh-CN" altLang="en-US" dirty="0"/>
              <a:t>与</a:t>
            </a:r>
            <a:r>
              <a:rPr lang="en-US" altLang="zh-CN" dirty="0"/>
              <a:t>device</a:t>
            </a:r>
            <a:r>
              <a:rPr lang="zh-CN" altLang="en-US" dirty="0"/>
              <a:t>代码</a:t>
            </a:r>
            <a:endParaRPr lang="en-US" altLang="zh-CN" dirty="0"/>
          </a:p>
          <a:p>
            <a:pPr lvl="1"/>
            <a:r>
              <a:rPr lang="en-US" altLang="zh-CN" dirty="0">
                <a:latin typeface="Menlo" panose="020B0609030804020204" pitchFamily="49" charset="0"/>
                <a:ea typeface="Menlo" panose="020B0609030804020204" pitchFamily="49" charset="0"/>
                <a:cs typeface="Menlo" panose="020B0609030804020204" pitchFamily="49" charset="0"/>
              </a:rPr>
              <a:t>__host__</a:t>
            </a:r>
            <a:r>
              <a:rPr lang="zh-CN" altLang="en-US" dirty="0"/>
              <a:t> 从主机端调用，在主机端执行</a:t>
            </a:r>
            <a:endParaRPr lang="en-US" altLang="zh-CN" dirty="0"/>
          </a:p>
          <a:p>
            <a:pPr lvl="1"/>
            <a:r>
              <a:rPr lang="en-US" altLang="zh-CN" dirty="0">
                <a:latin typeface="Menlo" panose="020B0609030804020204" pitchFamily="49" charset="0"/>
                <a:ea typeface="Menlo" panose="020B0609030804020204" pitchFamily="49" charset="0"/>
                <a:cs typeface="Menlo" panose="020B0609030804020204" pitchFamily="49" charset="0"/>
              </a:rPr>
              <a:t>__global__</a:t>
            </a:r>
            <a:r>
              <a:rPr lang="zh-CN" altLang="en-US" dirty="0"/>
              <a:t> 从主机端调用，在设备端执行</a:t>
            </a:r>
            <a:endParaRPr lang="en-US" altLang="zh-CN" dirty="0"/>
          </a:p>
          <a:p>
            <a:pPr lvl="2"/>
            <a:r>
              <a:rPr lang="zh-CN" altLang="en-US" dirty="0"/>
              <a:t>计算能力</a:t>
            </a:r>
            <a:r>
              <a:rPr lang="en-US" altLang="zh-CN" dirty="0"/>
              <a:t>5.0</a:t>
            </a:r>
            <a:r>
              <a:rPr lang="zh-CN" altLang="en-US" dirty="0"/>
              <a:t>后设备已经可以在设备端调用</a:t>
            </a:r>
            <a:endParaRPr lang="en-US" altLang="zh-CN" dirty="0"/>
          </a:p>
          <a:p>
            <a:pPr lvl="1"/>
            <a:r>
              <a:rPr lang="en-US" altLang="zh-CN" dirty="0">
                <a:latin typeface="Menlo" panose="020B0609030804020204" pitchFamily="49" charset="0"/>
                <a:ea typeface="Menlo" panose="020B0609030804020204" pitchFamily="49" charset="0"/>
                <a:cs typeface="Menlo" panose="020B0609030804020204" pitchFamily="49" charset="0"/>
              </a:rPr>
              <a:t>__device__</a:t>
            </a:r>
            <a:r>
              <a:rPr lang="zh-CN" altLang="en-US" dirty="0">
                <a:latin typeface="Menlo" panose="020B0609030804020204" pitchFamily="49" charset="0"/>
                <a:cs typeface="Menlo" panose="020B0609030804020204" pitchFamily="49" charset="0"/>
              </a:rPr>
              <a:t> </a:t>
            </a:r>
            <a:r>
              <a:rPr lang="zh-CN" altLang="en-US" dirty="0"/>
              <a:t>从设备端调用，在设备端执行</a:t>
            </a:r>
            <a:endParaRPr lang="en-US" altLang="zh-CN" dirty="0"/>
          </a:p>
          <a:p>
            <a:pPr lvl="1"/>
            <a:r>
              <a:rPr lang="en-US" altLang="zh-CN" dirty="0"/>
              <a:t>__host__</a:t>
            </a:r>
            <a:r>
              <a:rPr lang="zh-CN" altLang="en-US" dirty="0"/>
              <a:t>与</a:t>
            </a:r>
            <a:r>
              <a:rPr lang="en-US" altLang="zh-CN" dirty="0"/>
              <a:t>__device__</a:t>
            </a:r>
            <a:r>
              <a:rPr lang="zh-CN" altLang="en-US" dirty="0"/>
              <a:t>限定符可以一起使用</a:t>
            </a:r>
            <a:endParaRPr lang="en-US" altLang="zh-CN" dirty="0"/>
          </a:p>
          <a:p>
            <a:pPr lvl="2"/>
            <a:r>
              <a:rPr lang="zh-CN" altLang="en-US" dirty="0"/>
              <a:t>函数可以从主机端和设备端调用</a:t>
            </a:r>
            <a:endParaRPr lang="en-US" dirty="0"/>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32</a:t>
            </a:fld>
            <a:endParaRPr lang="zh-CN" altLang="en-US"/>
          </a:p>
        </p:txBody>
      </p:sp>
      <p:sp>
        <p:nvSpPr>
          <p:cNvPr id="5" name="Rectangle 4">
            <a:extLst>
              <a:ext uri="{FF2B5EF4-FFF2-40B4-BE49-F238E27FC236}">
                <a16:creationId xmlns:a16="http://schemas.microsoft.com/office/drawing/2014/main" id="{7A60B435-6DA3-1545-AB31-20C65D2FC631}"/>
              </a:ext>
            </a:extLst>
          </p:cNvPr>
          <p:cNvSpPr/>
          <p:nvPr/>
        </p:nvSpPr>
        <p:spPr>
          <a:xfrm>
            <a:off x="1724825" y="5410944"/>
            <a:ext cx="7315200" cy="2585323"/>
          </a:xfrm>
          <a:prstGeom prst="rect">
            <a:avLst/>
          </a:prstGeom>
          <a:solidFill>
            <a:schemeClr val="bg1"/>
          </a:solidFill>
          <a:ln w="25400">
            <a:solidFill>
              <a:srgbClr val="C00000"/>
            </a:solidFill>
          </a:ln>
        </p:spPr>
        <p:txBody>
          <a:bodyPr>
            <a:spAutoFit/>
          </a:bodyPr>
          <a:lstStyle/>
          <a:p>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hello_d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printf</a:t>
            </a:r>
            <a:r>
              <a:rPr lang="en-US" dirty="0">
                <a:solidFill>
                  <a:srgbClr val="777777"/>
                </a:solidFill>
                <a:latin typeface="Menlo" panose="020B0609030804020204" pitchFamily="49" charset="0"/>
              </a:rPr>
              <a:t>("</a:t>
            </a:r>
            <a:r>
              <a:rPr lang="en-US" dirty="0">
                <a:solidFill>
                  <a:srgbClr val="448C27"/>
                </a:solidFill>
                <a:latin typeface="Menlo" panose="020B0609030804020204" pitchFamily="49" charset="0"/>
              </a:rPr>
              <a:t>Hello World from GPU!</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en-US" dirty="0">
                <a:solidFill>
                  <a:srgbClr val="333333"/>
                </a:solidFill>
                <a:latin typeface="Menlo" panose="020B0609030804020204" pitchFamily="49" charset="0"/>
              </a:rPr>
              <a:t>__host__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hello_h</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printf</a:t>
            </a:r>
            <a:r>
              <a:rPr lang="en-US" dirty="0">
                <a:solidFill>
                  <a:srgbClr val="777777"/>
                </a:solidFill>
                <a:latin typeface="Menlo" panose="020B0609030804020204" pitchFamily="49" charset="0"/>
              </a:rPr>
              <a:t>("</a:t>
            </a:r>
            <a:r>
              <a:rPr lang="en-US" dirty="0">
                <a:solidFill>
                  <a:srgbClr val="448C27"/>
                </a:solidFill>
                <a:latin typeface="Menlo" panose="020B0609030804020204" pitchFamily="49" charset="0"/>
              </a:rPr>
              <a:t>Hello World from CPU!</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hello_d</a:t>
            </a:r>
            <a:r>
              <a:rPr lang="en-US" dirty="0">
                <a:solidFill>
                  <a:srgbClr val="777777"/>
                </a:solidFill>
                <a:latin typeface="Menlo" panose="020B0609030804020204" pitchFamily="49" charset="0"/>
              </a:rPr>
              <a:t>&lt;&lt;&lt;</a:t>
            </a:r>
            <a:r>
              <a:rPr lang="en-US" dirty="0">
                <a:solidFill>
                  <a:srgbClr val="9C5D27"/>
                </a:solidFill>
                <a:latin typeface="Menlo" panose="020B0609030804020204" pitchFamily="49" charset="0"/>
              </a:rPr>
              <a:t>1</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4</a:t>
            </a:r>
            <a:r>
              <a:rPr lang="en-US" dirty="0">
                <a:solidFill>
                  <a:srgbClr val="777777"/>
                </a:solidFill>
                <a:latin typeface="Menlo" panose="020B0609030804020204" pitchFamily="49" charset="0"/>
              </a:rPr>
              <a:t>&gt;&gt;&gt;();</a:t>
            </a:r>
          </a:p>
          <a:p>
            <a:r>
              <a:rPr lang="zh-CN" altLang="en-US" b="1" dirty="0">
                <a:solidFill>
                  <a:srgbClr val="777777"/>
                </a:solidFill>
                <a:latin typeface="Menlo" panose="020B0609030804020204" pitchFamily="49" charset="0"/>
              </a:rPr>
              <a:t>    </a:t>
            </a:r>
            <a:r>
              <a:rPr lang="en-US" altLang="zh-CN" b="1" dirty="0" err="1">
                <a:solidFill>
                  <a:srgbClr val="AA3731"/>
                </a:solidFill>
                <a:latin typeface="Menlo" panose="020B0609030804020204" pitchFamily="49" charset="0"/>
              </a:rPr>
              <a:t>cudaDeviceSynchronize</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
        <p:nvSpPr>
          <p:cNvPr id="6" name="Rectangle 5">
            <a:extLst>
              <a:ext uri="{FF2B5EF4-FFF2-40B4-BE49-F238E27FC236}">
                <a16:creationId xmlns:a16="http://schemas.microsoft.com/office/drawing/2014/main" id="{22CF1834-ABB1-5749-974E-09D9A5EAADB9}"/>
              </a:ext>
            </a:extLst>
          </p:cNvPr>
          <p:cNvSpPr/>
          <p:nvPr/>
        </p:nvSpPr>
        <p:spPr>
          <a:xfrm>
            <a:off x="9187408" y="5410944"/>
            <a:ext cx="4083986" cy="2000548"/>
          </a:xfrm>
          <a:prstGeom prst="rect">
            <a:avLst/>
          </a:prstGeom>
          <a:solidFill>
            <a:schemeClr val="bg1"/>
          </a:solidFill>
          <a:ln w="25400">
            <a:solidFill>
              <a:srgbClr val="C00000"/>
            </a:solidFill>
          </a:ln>
        </p:spPr>
        <p:txBody>
          <a:bodyPr wrap="square">
            <a:spAutoFit/>
          </a:bodyPr>
          <a:lstStyle/>
          <a:p>
            <a:r>
              <a:rPr lang="zh-CN" altLang="en-US" sz="2400" dirty="0">
                <a:solidFill>
                  <a:srgbClr val="C00000"/>
                </a:solidFill>
                <a:latin typeface="SimHei" panose="02010609060101010101" pitchFamily="49" charset="-122"/>
                <a:ea typeface="SimHei" panose="02010609060101010101" pitchFamily="49" charset="-122"/>
              </a:rPr>
              <a:t>输出：</a:t>
            </a:r>
            <a:endParaRPr lang="en-US" altLang="zh-CN" sz="2400" dirty="0">
              <a:solidFill>
                <a:srgbClr val="C00000"/>
              </a:solidFill>
              <a:latin typeface="SimHei" panose="02010609060101010101" pitchFamily="49" charset="-122"/>
              <a:ea typeface="SimHei" panose="02010609060101010101" pitchFamily="49" charset="-122"/>
            </a:endParaRPr>
          </a:p>
          <a:p>
            <a:r>
              <a:rPr lang="en-US" sz="2000" dirty="0">
                <a:latin typeface="Menlo" panose="020B0609030804020204" pitchFamily="49" charset="0"/>
              </a:rPr>
              <a:t>Hello World from CPU!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p:txBody>
      </p:sp>
    </p:spTree>
    <p:extLst>
      <p:ext uri="{BB962C8B-B14F-4D97-AF65-F5344CB8AC3E}">
        <p14:creationId xmlns:p14="http://schemas.microsoft.com/office/powerpoint/2010/main" val="3389689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zh-CN" altLang="en-US" sz="3200" dirty="0"/>
              <a:t>指明</a:t>
            </a:r>
            <a:r>
              <a:rPr lang="en-US" altLang="zh-CN" sz="3200" dirty="0"/>
              <a:t>host</a:t>
            </a:r>
            <a:r>
              <a:rPr lang="zh-CN" altLang="en-US" sz="3200" dirty="0"/>
              <a:t>与</a:t>
            </a:r>
            <a:r>
              <a:rPr lang="en-US" altLang="zh-CN" sz="3200" dirty="0"/>
              <a:t>device</a:t>
            </a:r>
            <a:r>
              <a:rPr lang="zh-CN" altLang="en-US" sz="3200" dirty="0"/>
              <a:t>代码</a:t>
            </a:r>
            <a:endParaRPr lang="en-US" altLang="zh-CN" sz="3200" dirty="0"/>
          </a:p>
          <a:p>
            <a:pPr lvl="1"/>
            <a:r>
              <a:rPr lang="en-US" sz="2400" dirty="0">
                <a:solidFill>
                  <a:srgbClr val="777777"/>
                </a:solidFill>
                <a:latin typeface="Menlo" panose="020B0609030804020204" pitchFamily="49" charset="0"/>
              </a:rPr>
              <a:t>&lt;&lt;&lt;</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9C5D27"/>
                </a:solidFill>
                <a:latin typeface="Menlo" panose="020B0609030804020204" pitchFamily="49" charset="0"/>
              </a:rPr>
              <a:t>4</a:t>
            </a:r>
            <a:r>
              <a:rPr lang="en-US" sz="2400" dirty="0">
                <a:solidFill>
                  <a:srgbClr val="777777"/>
                </a:solidFill>
                <a:latin typeface="Menlo" panose="020B0609030804020204" pitchFamily="49" charset="0"/>
              </a:rPr>
              <a:t>&gt;&gt;&gt;</a:t>
            </a:r>
            <a:r>
              <a:rPr lang="zh-CN" altLang="en-US" sz="2800" dirty="0">
                <a:latin typeface="Menlo" panose="020B0609030804020204" pitchFamily="49" charset="0"/>
              </a:rPr>
              <a:t>为</a:t>
            </a:r>
            <a:r>
              <a:rPr lang="zh-CN" altLang="en-US" sz="2800" dirty="0">
                <a:solidFill>
                  <a:srgbClr val="C00000"/>
                </a:solidFill>
                <a:latin typeface="Menlo" panose="020B0609030804020204" pitchFamily="49" charset="0"/>
              </a:rPr>
              <a:t>执行配置</a:t>
            </a:r>
            <a:endParaRPr lang="en-US" sz="2800" dirty="0">
              <a:solidFill>
                <a:srgbClr val="C00000"/>
              </a:solidFill>
              <a:latin typeface="Menlo" panose="020B0609030804020204" pitchFamily="49" charset="0"/>
            </a:endParaRPr>
          </a:p>
          <a:p>
            <a:pPr lvl="2"/>
            <a:r>
              <a:rPr lang="zh-CN" altLang="en-US" sz="2800" dirty="0">
                <a:latin typeface="Menlo" panose="020B0609030804020204" pitchFamily="49" charset="0"/>
              </a:rPr>
              <a:t>指明网格中有</a:t>
            </a:r>
            <a:r>
              <a:rPr lang="en-US" altLang="zh-CN" sz="2800" dirty="0">
                <a:latin typeface="Menlo" panose="020B0609030804020204" pitchFamily="49" charset="0"/>
              </a:rPr>
              <a:t>1</a:t>
            </a:r>
            <a:r>
              <a:rPr lang="zh-CN" altLang="en-US" sz="2800" dirty="0">
                <a:latin typeface="Menlo" panose="020B0609030804020204" pitchFamily="49" charset="0"/>
              </a:rPr>
              <a:t>个块</a:t>
            </a:r>
            <a:endParaRPr lang="en-US" altLang="zh-CN" sz="2800" dirty="0">
              <a:latin typeface="Menlo" panose="020B0609030804020204" pitchFamily="49" charset="0"/>
            </a:endParaRPr>
          </a:p>
          <a:p>
            <a:pPr lvl="2"/>
            <a:r>
              <a:rPr lang="zh-CN" altLang="en-US" sz="2800" dirty="0">
                <a:latin typeface="Menlo" panose="020B0609030804020204" pitchFamily="49" charset="0"/>
              </a:rPr>
              <a:t>每块中有</a:t>
            </a:r>
            <a:r>
              <a:rPr lang="en-US" altLang="zh-CN" sz="2800" dirty="0">
                <a:latin typeface="Menlo" panose="020B0609030804020204" pitchFamily="49" charset="0"/>
              </a:rPr>
              <a:t>4</a:t>
            </a:r>
            <a:r>
              <a:rPr lang="zh-CN" altLang="en-US" sz="2800" dirty="0">
                <a:latin typeface="Menlo" panose="020B0609030804020204" pitchFamily="49" charset="0"/>
              </a:rPr>
              <a:t>个线程</a:t>
            </a:r>
            <a:endParaRPr lang="en-US" altLang="zh-CN" sz="2800" dirty="0">
              <a:latin typeface="Menlo" panose="020B0609030804020204" pitchFamily="49" charset="0"/>
            </a:endParaRPr>
          </a:p>
          <a:p>
            <a:pPr lvl="1"/>
            <a:r>
              <a:rPr lang="en-US" altLang="zh-CN" sz="2400" b="1" dirty="0" err="1">
                <a:solidFill>
                  <a:srgbClr val="AA3731"/>
                </a:solidFill>
                <a:latin typeface="Menlo" panose="020B0609030804020204" pitchFamily="49" charset="0"/>
              </a:rPr>
              <a:t>cudaDeviceSynchronize</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pPr lvl="2"/>
            <a:r>
              <a:rPr lang="zh-CN" altLang="en-US" sz="2800" dirty="0">
                <a:latin typeface="SimHei" panose="02010609060101010101" pitchFamily="49" charset="-122"/>
                <a:ea typeface="SimHei" panose="02010609060101010101" pitchFamily="49" charset="-122"/>
                <a:cs typeface="Helvetica Neue" panose="02000503000000020004" pitchFamily="2" charset="0"/>
              </a:rPr>
              <a:t>与</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OpenMP</a:t>
            </a:r>
            <a:r>
              <a:rPr lang="zh-CN" altLang="en-US" sz="2800" dirty="0">
                <a:latin typeface="SimHei" panose="02010609060101010101" pitchFamily="49" charset="-122"/>
                <a:ea typeface="SimHei" panose="02010609060101010101" pitchFamily="49" charset="-122"/>
                <a:cs typeface="Helvetica Neue" panose="02000503000000020004" pitchFamily="2" charset="0"/>
              </a:rPr>
              <a:t>不同，</a:t>
            </a:r>
            <a:r>
              <a:rPr lang="en-US" sz="2800"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sz="2800" dirty="0">
                <a:latin typeface="Menlo" panose="020B0609030804020204" pitchFamily="49" charset="0"/>
              </a:rPr>
              <a:t>核函数为</a:t>
            </a:r>
            <a:r>
              <a:rPr lang="zh-CN" altLang="en-US" sz="2800" b="1" dirty="0">
                <a:solidFill>
                  <a:srgbClr val="FF0000"/>
                </a:solidFill>
                <a:latin typeface="Menlo" panose="020B0609030804020204" pitchFamily="49" charset="0"/>
              </a:rPr>
              <a:t>异步</a:t>
            </a:r>
            <a:r>
              <a:rPr lang="zh-CN" altLang="en-US" sz="2800" dirty="0">
                <a:latin typeface="Menlo" panose="020B0609030804020204" pitchFamily="49" charset="0"/>
              </a:rPr>
              <a:t>执行</a:t>
            </a:r>
            <a:endParaRPr lang="en-US" altLang="zh-CN" sz="2000" dirty="0">
              <a:latin typeface="Menlo" panose="020B0609030804020204" pitchFamily="49" charset="0"/>
            </a:endParaRPr>
          </a:p>
          <a:p>
            <a:pPr lvl="2"/>
            <a:r>
              <a:rPr lang="zh-CN" altLang="en-US" sz="2800" dirty="0">
                <a:latin typeface="Menlo" panose="020B0609030804020204" pitchFamily="49" charset="0"/>
              </a:rPr>
              <a:t>调用完成后，控制权立即返回给</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CPU</a:t>
            </a:r>
            <a:endParaRPr lang="en-US" altLang="zh-CN" sz="3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33</a:t>
            </a:fld>
            <a:endParaRPr lang="zh-CN" altLang="en-US"/>
          </a:p>
        </p:txBody>
      </p:sp>
      <p:sp>
        <p:nvSpPr>
          <p:cNvPr id="5" name="Rectangle 4">
            <a:extLst>
              <a:ext uri="{FF2B5EF4-FFF2-40B4-BE49-F238E27FC236}">
                <a16:creationId xmlns:a16="http://schemas.microsoft.com/office/drawing/2014/main" id="{7A60B435-6DA3-1545-AB31-20C65D2FC631}"/>
              </a:ext>
            </a:extLst>
          </p:cNvPr>
          <p:cNvSpPr/>
          <p:nvPr/>
        </p:nvSpPr>
        <p:spPr>
          <a:xfrm>
            <a:off x="1332148" y="4981218"/>
            <a:ext cx="7315200" cy="2862322"/>
          </a:xfrm>
          <a:prstGeom prst="rect">
            <a:avLst/>
          </a:prstGeom>
          <a:solidFill>
            <a:schemeClr val="bg1"/>
          </a:solidFill>
          <a:ln w="25400">
            <a:solidFill>
              <a:srgbClr val="C00000"/>
            </a:solidFill>
          </a:ln>
        </p:spPr>
        <p:txBody>
          <a:bodyPr>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hello_d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err="1">
                <a:solidFill>
                  <a:srgbClr val="AA3731"/>
                </a:solidFill>
                <a:latin typeface="Menlo" panose="020B0609030804020204" pitchFamily="49" charset="0"/>
              </a:rPr>
              <a:t>printf</a:t>
            </a:r>
            <a:r>
              <a:rPr lang="en-US" sz="2000" dirty="0">
                <a:solidFill>
                  <a:srgbClr val="777777"/>
                </a:solidFill>
                <a:latin typeface="Menlo" panose="020B0609030804020204" pitchFamily="49" charset="0"/>
              </a:rPr>
              <a:t>("</a:t>
            </a:r>
            <a:r>
              <a:rPr lang="en-US" sz="2000" dirty="0">
                <a:solidFill>
                  <a:srgbClr val="448C27"/>
                </a:solidFill>
                <a:latin typeface="Menlo" panose="020B0609030804020204" pitchFamily="49" charset="0"/>
              </a:rPr>
              <a:t>Hello World from GPU!</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br>
              <a:rPr lang="en-US" sz="2000" dirty="0">
                <a:solidFill>
                  <a:srgbClr val="333333"/>
                </a:solidFill>
                <a:latin typeface="Menlo" panose="020B0609030804020204" pitchFamily="49" charset="0"/>
              </a:rPr>
            </a:br>
            <a:r>
              <a:rPr lang="en-US" sz="2000" dirty="0">
                <a:solidFill>
                  <a:srgbClr val="333333"/>
                </a:solidFill>
                <a:latin typeface="Menlo" panose="020B0609030804020204" pitchFamily="49" charset="0"/>
              </a:rPr>
              <a:t>__host__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hello_h</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err="1">
                <a:solidFill>
                  <a:srgbClr val="AA3731"/>
                </a:solidFill>
                <a:latin typeface="Menlo" panose="020B0609030804020204" pitchFamily="49" charset="0"/>
              </a:rPr>
              <a:t>printf</a:t>
            </a:r>
            <a:r>
              <a:rPr lang="en-US" sz="2000" dirty="0">
                <a:solidFill>
                  <a:srgbClr val="777777"/>
                </a:solidFill>
                <a:latin typeface="Menlo" panose="020B0609030804020204" pitchFamily="49" charset="0"/>
              </a:rPr>
              <a:t>("</a:t>
            </a:r>
            <a:r>
              <a:rPr lang="en-US" sz="2000" dirty="0">
                <a:solidFill>
                  <a:srgbClr val="448C27"/>
                </a:solidFill>
                <a:latin typeface="Menlo" panose="020B0609030804020204" pitchFamily="49" charset="0"/>
              </a:rPr>
              <a:t>Hello World from CPU!</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hello_d</a:t>
            </a:r>
            <a:r>
              <a:rPr lang="en-US" sz="2000" dirty="0">
                <a:solidFill>
                  <a:srgbClr val="777777"/>
                </a:solidFill>
                <a:latin typeface="Menlo" panose="020B0609030804020204" pitchFamily="49" charset="0"/>
              </a:rPr>
              <a:t>&lt;&lt;&lt;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4</a:t>
            </a:r>
            <a:r>
              <a:rPr lang="en-US" sz="2000" dirty="0">
                <a:solidFill>
                  <a:srgbClr val="777777"/>
                </a:solidFill>
                <a:latin typeface="Menlo" panose="020B0609030804020204" pitchFamily="49" charset="0"/>
              </a:rPr>
              <a:t>&gt;&gt;&gt;();</a:t>
            </a:r>
          </a:p>
          <a:p>
            <a:r>
              <a:rPr lang="zh-CN" altLang="en-US" sz="2000" b="1" dirty="0">
                <a:solidFill>
                  <a:srgbClr val="777777"/>
                </a:solidFill>
                <a:latin typeface="Menlo" panose="020B0609030804020204" pitchFamily="49" charset="0"/>
              </a:rPr>
              <a:t>    </a:t>
            </a:r>
            <a:r>
              <a:rPr lang="en-US" altLang="zh-CN" sz="2000" b="1" dirty="0" err="1">
                <a:solidFill>
                  <a:srgbClr val="AA3731"/>
                </a:solidFill>
                <a:latin typeface="Menlo" panose="020B0609030804020204" pitchFamily="49" charset="0"/>
              </a:rPr>
              <a:t>cudaDeviceSynchronize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6" name="Rectangle 5">
            <a:extLst>
              <a:ext uri="{FF2B5EF4-FFF2-40B4-BE49-F238E27FC236}">
                <a16:creationId xmlns:a16="http://schemas.microsoft.com/office/drawing/2014/main" id="{22CF1834-ABB1-5749-974E-09D9A5EAADB9}"/>
              </a:ext>
            </a:extLst>
          </p:cNvPr>
          <p:cNvSpPr/>
          <p:nvPr/>
        </p:nvSpPr>
        <p:spPr>
          <a:xfrm>
            <a:off x="9247976" y="4978896"/>
            <a:ext cx="4083986" cy="2000548"/>
          </a:xfrm>
          <a:prstGeom prst="rect">
            <a:avLst/>
          </a:prstGeom>
          <a:solidFill>
            <a:schemeClr val="bg1"/>
          </a:solidFill>
          <a:ln w="25400">
            <a:solidFill>
              <a:srgbClr val="C00000"/>
            </a:solidFill>
          </a:ln>
        </p:spPr>
        <p:txBody>
          <a:bodyPr wrap="square">
            <a:spAutoFit/>
          </a:bodyPr>
          <a:lstStyle/>
          <a:p>
            <a:r>
              <a:rPr lang="zh-CN" altLang="en-US" sz="2400" dirty="0">
                <a:solidFill>
                  <a:srgbClr val="C00000"/>
                </a:solidFill>
                <a:latin typeface="SimHei" panose="02010609060101010101" pitchFamily="49" charset="-122"/>
                <a:ea typeface="SimHei" panose="02010609060101010101" pitchFamily="49" charset="-122"/>
              </a:rPr>
              <a:t>输出：</a:t>
            </a:r>
            <a:endParaRPr lang="en-US" altLang="zh-CN" sz="2400" dirty="0">
              <a:solidFill>
                <a:srgbClr val="C00000"/>
              </a:solidFill>
              <a:latin typeface="SimHei" panose="02010609060101010101" pitchFamily="49" charset="-122"/>
              <a:ea typeface="SimHei" panose="02010609060101010101" pitchFamily="49" charset="-122"/>
            </a:endParaRPr>
          </a:p>
          <a:p>
            <a:r>
              <a:rPr lang="en-US" sz="2000" dirty="0">
                <a:latin typeface="Menlo" panose="020B0609030804020204" pitchFamily="49" charset="0"/>
              </a:rPr>
              <a:t>Hello World from CPU!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a:p>
            <a:r>
              <a:rPr lang="en-US" sz="2000" dirty="0">
                <a:latin typeface="Menlo" panose="020B0609030804020204" pitchFamily="49" charset="0"/>
              </a:rPr>
              <a:t>Hello World from GPU!</a:t>
            </a:r>
          </a:p>
        </p:txBody>
      </p:sp>
    </p:spTree>
    <p:extLst>
      <p:ext uri="{BB962C8B-B14F-4D97-AF65-F5344CB8AC3E}">
        <p14:creationId xmlns:p14="http://schemas.microsoft.com/office/powerpoint/2010/main" val="1097653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zh-CN" altLang="en-US" dirty="0"/>
              <a:t>指明</a:t>
            </a:r>
            <a:r>
              <a:rPr lang="en-US" altLang="zh-CN" dirty="0"/>
              <a:t>host</a:t>
            </a:r>
            <a:r>
              <a:rPr lang="zh-CN" altLang="en-US" dirty="0"/>
              <a:t>与</a:t>
            </a:r>
            <a:r>
              <a:rPr lang="en-US" altLang="zh-CN" dirty="0"/>
              <a:t>device</a:t>
            </a:r>
            <a:r>
              <a:rPr lang="zh-CN" altLang="en-US" dirty="0"/>
              <a:t>代码</a:t>
            </a:r>
            <a:endParaRPr lang="en-US" altLang="zh-CN" dirty="0"/>
          </a:p>
          <a:p>
            <a:pPr lvl="1"/>
            <a:r>
              <a:rPr lang="zh-CN" altLang="en-US" dirty="0">
                <a:latin typeface="SimHei" panose="02010609060101010101" pitchFamily="49" charset="-122"/>
                <a:ea typeface="SimHei" panose="02010609060101010101" pitchFamily="49" charset="-122"/>
                <a:cs typeface="Menlo" panose="020B0609030804020204" pitchFamily="49" charset="0"/>
              </a:rPr>
              <a:t>核函数限制条件（</a:t>
            </a:r>
            <a:r>
              <a:rPr lang="en-US" altLang="zh-CN" dirty="0">
                <a:latin typeface="Menlo" panose="020B0609030804020204" pitchFamily="49" charset="0"/>
                <a:ea typeface="Menlo" panose="020B0609030804020204" pitchFamily="49" charset="0"/>
                <a:cs typeface="Menlo" panose="020B0609030804020204" pitchFamily="49" charset="0"/>
              </a:rPr>
              <a:t>__global__</a:t>
            </a:r>
            <a:r>
              <a:rPr lang="zh-CN" altLang="en-US" dirty="0">
                <a:latin typeface="SimHei" panose="02010609060101010101" pitchFamily="49" charset="-122"/>
                <a:ea typeface="SimHei" panose="02010609060101010101" pitchFamily="49" charset="-122"/>
                <a:cs typeface="Menlo" panose="020B0609030804020204" pitchFamily="49" charset="0"/>
              </a:rPr>
              <a:t>函数）</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只能访问设备内存</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必须返回</a:t>
            </a:r>
            <a:r>
              <a:rPr lang="en-US" altLang="zh-CN" dirty="0">
                <a:latin typeface="Menlo" panose="020B0609030804020204" pitchFamily="49" charset="0"/>
                <a:ea typeface="Menlo" panose="020B0609030804020204" pitchFamily="49" charset="0"/>
                <a:cs typeface="Menlo" panose="020B0609030804020204" pitchFamily="49" charset="0"/>
              </a:rPr>
              <a:t>void</a:t>
            </a:r>
          </a:p>
          <a:p>
            <a:pPr lvl="2"/>
            <a:r>
              <a:rPr lang="zh-CN" altLang="en-US" dirty="0">
                <a:latin typeface="SimHei" panose="02010609060101010101" pitchFamily="49" charset="-122"/>
                <a:ea typeface="SimHei" panose="02010609060101010101" pitchFamily="49" charset="-122"/>
              </a:rPr>
              <a:t>不支持可变数量的参数</a:t>
            </a:r>
            <a:endParaRPr lang="en-US" altLang="zh-CN" dirty="0">
              <a:latin typeface="SimHei" panose="02010609060101010101" pitchFamily="49" charset="-122"/>
              <a:ea typeface="SimHei" panose="02010609060101010101" pitchFamily="49" charset="-122"/>
            </a:endParaRPr>
          </a:p>
          <a:p>
            <a:pPr lvl="3"/>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func_name</a:t>
            </a:r>
            <a:r>
              <a:rPr lang="en-US" dirty="0">
                <a:solidFill>
                  <a:srgbClr val="777777"/>
                </a:solidFill>
                <a:latin typeface="Menlo" panose="020B0609030804020204" pitchFamily="49" charset="0"/>
              </a:rPr>
              <a:t>(</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n_args</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a:t>
            </a:r>
          </a:p>
          <a:p>
            <a:pPr lvl="2"/>
            <a:r>
              <a:rPr lang="zh-CN" altLang="en-US" dirty="0">
                <a:solidFill>
                  <a:srgbClr val="333333"/>
                </a:solidFill>
                <a:latin typeface="Menlo" panose="020B0609030804020204" pitchFamily="49" charset="0"/>
              </a:rPr>
              <a:t>参数不可为引用类型</a:t>
            </a:r>
            <a:endParaRPr lang="en-US" altLang="zh-CN" dirty="0">
              <a:solidFill>
                <a:srgbClr val="333333"/>
              </a:solidFill>
              <a:latin typeface="Menlo" panose="020B0609030804020204" pitchFamily="49" charset="0"/>
            </a:endParaRPr>
          </a:p>
          <a:p>
            <a:pPr lvl="2"/>
            <a:r>
              <a:rPr lang="zh-CN" altLang="en-US" dirty="0">
                <a:solidFill>
                  <a:srgbClr val="333333"/>
                </a:solidFill>
                <a:latin typeface="Menlo" panose="020B0609030804020204" pitchFamily="49" charset="0"/>
              </a:rPr>
              <a:t>不支持静态变量</a:t>
            </a:r>
            <a:br>
              <a:rPr lang="en-US" dirty="0">
                <a:solidFill>
                  <a:srgbClr val="333333"/>
                </a:solidFill>
                <a:latin typeface="Menlo" panose="020B0609030804020204" pitchFamily="49" charset="0"/>
              </a:rPr>
            </a:br>
            <a:endParaRPr lang="en-US" dirty="0">
              <a:solidFill>
                <a:srgbClr val="333333"/>
              </a:solidFill>
              <a:latin typeface="Menlo" panose="020B0609030804020204" pitchFamily="49" charset="0"/>
            </a:endParaRPr>
          </a:p>
          <a:p>
            <a:pPr lvl="3"/>
            <a:endParaRPr lang="en-US" dirty="0">
              <a:latin typeface="SimHei" panose="02010609060101010101" pitchFamily="49" charset="-122"/>
              <a:ea typeface="SimHei" panose="02010609060101010101" pitchFamily="49" charset="-122"/>
            </a:endParaRPr>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34</a:t>
            </a:fld>
            <a:endParaRPr lang="zh-CN" altLang="en-US" dirty="0"/>
          </a:p>
        </p:txBody>
      </p:sp>
    </p:spTree>
    <p:extLst>
      <p:ext uri="{BB962C8B-B14F-4D97-AF65-F5344CB8AC3E}">
        <p14:creationId xmlns:p14="http://schemas.microsoft.com/office/powerpoint/2010/main" val="167421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zh-CN" altLang="en-US" dirty="0"/>
              <a:t>执行配置</a:t>
            </a:r>
            <a:endParaRPr lang="en-US" altLang="zh-CN" dirty="0"/>
          </a:p>
          <a:p>
            <a:pPr lvl="1"/>
            <a:r>
              <a:rPr lang="zh-CN" altLang="en-US" dirty="0"/>
              <a:t>指明网格及块的维度</a:t>
            </a:r>
            <a:endParaRPr lang="en-US" altLang="zh-CN" dirty="0"/>
          </a:p>
          <a:p>
            <a:pPr lvl="1"/>
            <a:r>
              <a:rPr lang="zh-CN" altLang="en-US" dirty="0"/>
              <a:t>形式为</a:t>
            </a:r>
            <a:r>
              <a:rPr lang="en-US" sz="3200" dirty="0">
                <a:solidFill>
                  <a:srgbClr val="777777"/>
                </a:solidFill>
                <a:latin typeface="Menlo" panose="020B0609030804020204" pitchFamily="49" charset="0"/>
              </a:rPr>
              <a:t>&lt;&lt;</a:t>
            </a:r>
            <a:r>
              <a:rPr lang="en-US" altLang="zh-CN" sz="3200" dirty="0">
                <a:solidFill>
                  <a:srgbClr val="777777"/>
                </a:solidFill>
                <a:latin typeface="Menlo" panose="020B0609030804020204" pitchFamily="49" charset="0"/>
              </a:rPr>
              <a:t>&lt;</a:t>
            </a:r>
            <a:r>
              <a:rPr lang="en-US" sz="3200" dirty="0">
                <a:solidFill>
                  <a:srgbClr val="333333"/>
                </a:solidFill>
                <a:latin typeface="Menlo" panose="020B0609030804020204" pitchFamily="49" charset="0"/>
              </a:rPr>
              <a:t> </a:t>
            </a:r>
            <a:r>
              <a:rPr lang="en-US" altLang="zh-CN" sz="3200" dirty="0">
                <a:solidFill>
                  <a:srgbClr val="333333"/>
                </a:solidFill>
                <a:latin typeface="Menlo" panose="020B0609030804020204" pitchFamily="49" charset="0"/>
              </a:rPr>
              <a:t>grid</a:t>
            </a:r>
            <a:r>
              <a:rPr lang="en-US" sz="3200" dirty="0">
                <a:solidFill>
                  <a:srgbClr val="777777"/>
                </a:solidFill>
                <a:latin typeface="Menlo" panose="020B0609030804020204" pitchFamily="49" charset="0"/>
              </a:rPr>
              <a:t>,</a:t>
            </a:r>
            <a:r>
              <a:rPr lang="zh-CN" altLang="en-US" sz="3200" dirty="0">
                <a:solidFill>
                  <a:srgbClr val="777777"/>
                </a:solidFill>
                <a:latin typeface="Menlo" panose="020B0609030804020204" pitchFamily="49" charset="0"/>
              </a:rPr>
              <a:t> </a:t>
            </a:r>
            <a:r>
              <a:rPr lang="en-US" altLang="zh-CN" sz="3200" dirty="0">
                <a:solidFill>
                  <a:srgbClr val="333333"/>
                </a:solidFill>
                <a:latin typeface="Menlo" panose="020B0609030804020204" pitchFamily="49" charset="0"/>
              </a:rPr>
              <a:t>block</a:t>
            </a:r>
            <a:r>
              <a:rPr lang="zh-CN" altLang="en-US" sz="3200" dirty="0">
                <a:solidFill>
                  <a:srgbClr val="333333"/>
                </a:solidFill>
                <a:latin typeface="Menlo" panose="020B0609030804020204" pitchFamily="49" charset="0"/>
              </a:rPr>
              <a:t> </a:t>
            </a:r>
            <a:r>
              <a:rPr lang="en-US" sz="3200" dirty="0">
                <a:solidFill>
                  <a:srgbClr val="777777"/>
                </a:solidFill>
                <a:latin typeface="Menlo" panose="020B0609030804020204" pitchFamily="49" charset="0"/>
              </a:rPr>
              <a:t>&gt;&gt;&gt;</a:t>
            </a:r>
            <a:endParaRPr lang="en-US" sz="2720" dirty="0">
              <a:latin typeface="Menlo" panose="020B0609030804020204" pitchFamily="49" charset="0"/>
            </a:endParaRPr>
          </a:p>
          <a:p>
            <a:pPr lvl="1"/>
            <a:r>
              <a:rPr lang="zh-CN" altLang="en-US" sz="3200" dirty="0"/>
              <a:t>网格与块均可为</a:t>
            </a:r>
            <a:r>
              <a:rPr lang="en-US" altLang="zh-CN" sz="3200" dirty="0"/>
              <a:t>1</a:t>
            </a:r>
            <a:r>
              <a:rPr lang="zh-CN" altLang="en-US" sz="3200" dirty="0"/>
              <a:t>维、</a:t>
            </a:r>
            <a:r>
              <a:rPr lang="en-US" altLang="zh-CN" sz="3200" dirty="0"/>
              <a:t>2</a:t>
            </a:r>
            <a:r>
              <a:rPr lang="zh-CN" altLang="en-US" sz="3200" dirty="0"/>
              <a:t>维、或</a:t>
            </a:r>
            <a:r>
              <a:rPr lang="en-US" altLang="zh-CN" sz="3200" dirty="0"/>
              <a:t>3</a:t>
            </a:r>
            <a:r>
              <a:rPr lang="zh-CN" altLang="en-US" sz="3200" dirty="0"/>
              <a:t>维</a:t>
            </a:r>
            <a:endParaRPr lang="en-US" altLang="zh-CN" sz="3200" dirty="0"/>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35</a:t>
            </a:fld>
            <a:endParaRPr lang="zh-CN" altLang="en-US" dirty="0"/>
          </a:p>
        </p:txBody>
      </p:sp>
      <p:pic>
        <p:nvPicPr>
          <p:cNvPr id="8" name="Picture 7">
            <a:extLst>
              <a:ext uri="{FF2B5EF4-FFF2-40B4-BE49-F238E27FC236}">
                <a16:creationId xmlns:a16="http://schemas.microsoft.com/office/drawing/2014/main" id="{66724B7D-024F-9743-9836-54E823F4B9FB}"/>
              </a:ext>
            </a:extLst>
          </p:cNvPr>
          <p:cNvPicPr>
            <a:picLocks noChangeAspect="1"/>
          </p:cNvPicPr>
          <p:nvPr/>
        </p:nvPicPr>
        <p:blipFill>
          <a:blip r:embed="rId3"/>
          <a:stretch>
            <a:fillRect/>
          </a:stretch>
        </p:blipFill>
        <p:spPr>
          <a:xfrm>
            <a:off x="3354760" y="3038441"/>
            <a:ext cx="10343408" cy="4748767"/>
          </a:xfrm>
          <a:prstGeom prst="rect">
            <a:avLst/>
          </a:prstGeom>
        </p:spPr>
      </p:pic>
    </p:spTree>
    <p:extLst>
      <p:ext uri="{BB962C8B-B14F-4D97-AF65-F5344CB8AC3E}">
        <p14:creationId xmlns:p14="http://schemas.microsoft.com/office/powerpoint/2010/main" val="2914051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zh-CN" altLang="en-US" dirty="0"/>
              <a:t>执行配置</a:t>
            </a:r>
            <a:endParaRPr lang="en-US" altLang="zh-CN" dirty="0"/>
          </a:p>
          <a:p>
            <a:pPr lvl="1"/>
            <a:r>
              <a:rPr lang="zh-CN" altLang="en-US" dirty="0"/>
              <a:t>指明网格及块的维度</a:t>
            </a:r>
            <a:endParaRPr lang="en-US" altLang="zh-CN" dirty="0"/>
          </a:p>
          <a:p>
            <a:pPr lvl="1"/>
            <a:r>
              <a:rPr lang="zh-CN" altLang="en-US" dirty="0"/>
              <a:t>形式为</a:t>
            </a:r>
            <a:r>
              <a:rPr lang="en-US" sz="3200" dirty="0">
                <a:solidFill>
                  <a:srgbClr val="777777"/>
                </a:solidFill>
                <a:latin typeface="Menlo" panose="020B0609030804020204" pitchFamily="49" charset="0"/>
              </a:rPr>
              <a:t>&lt;&lt;</a:t>
            </a:r>
            <a:r>
              <a:rPr lang="en-US" altLang="zh-CN" sz="3200" dirty="0">
                <a:solidFill>
                  <a:srgbClr val="777777"/>
                </a:solidFill>
                <a:latin typeface="Menlo" panose="020B0609030804020204" pitchFamily="49" charset="0"/>
              </a:rPr>
              <a:t>&lt;</a:t>
            </a:r>
            <a:r>
              <a:rPr lang="en-US" sz="3200" dirty="0">
                <a:solidFill>
                  <a:srgbClr val="333333"/>
                </a:solidFill>
                <a:latin typeface="Menlo" panose="020B0609030804020204" pitchFamily="49" charset="0"/>
              </a:rPr>
              <a:t> </a:t>
            </a:r>
            <a:r>
              <a:rPr lang="en-US" altLang="zh-CN" sz="3200" dirty="0">
                <a:solidFill>
                  <a:srgbClr val="333333"/>
                </a:solidFill>
                <a:latin typeface="Menlo" panose="020B0609030804020204" pitchFamily="49" charset="0"/>
              </a:rPr>
              <a:t>grid</a:t>
            </a:r>
            <a:r>
              <a:rPr lang="en-US" sz="3200" dirty="0">
                <a:solidFill>
                  <a:srgbClr val="777777"/>
                </a:solidFill>
                <a:latin typeface="Menlo" panose="020B0609030804020204" pitchFamily="49" charset="0"/>
              </a:rPr>
              <a:t>,</a:t>
            </a:r>
            <a:r>
              <a:rPr lang="zh-CN" altLang="en-US" sz="3200" dirty="0">
                <a:solidFill>
                  <a:srgbClr val="777777"/>
                </a:solidFill>
                <a:latin typeface="Menlo" panose="020B0609030804020204" pitchFamily="49" charset="0"/>
              </a:rPr>
              <a:t> </a:t>
            </a:r>
            <a:r>
              <a:rPr lang="en-US" altLang="zh-CN" sz="3200" dirty="0">
                <a:solidFill>
                  <a:srgbClr val="333333"/>
                </a:solidFill>
                <a:latin typeface="Menlo" panose="020B0609030804020204" pitchFamily="49" charset="0"/>
              </a:rPr>
              <a:t>block</a:t>
            </a:r>
            <a:r>
              <a:rPr lang="en-US" sz="3200" dirty="0">
                <a:solidFill>
                  <a:srgbClr val="777777"/>
                </a:solidFill>
                <a:latin typeface="Menlo" panose="020B0609030804020204" pitchFamily="49" charset="0"/>
              </a:rPr>
              <a:t>&gt;&gt;&gt;</a:t>
            </a:r>
          </a:p>
          <a:p>
            <a:pPr lvl="2"/>
            <a:r>
              <a:rPr lang="en-US" sz="2720" dirty="0">
                <a:latin typeface="Menlo" panose="020B0609030804020204" pitchFamily="49" charset="0"/>
                <a:ea typeface="Menlo" panose="020B0609030804020204" pitchFamily="49" charset="0"/>
                <a:cs typeface="Menlo" panose="020B0609030804020204" pitchFamily="49" charset="0"/>
              </a:rPr>
              <a:t>grid</a:t>
            </a:r>
            <a:r>
              <a:rPr lang="zh-CN" altLang="en-US" sz="2720" dirty="0">
                <a:latin typeface="SimHei" panose="02010609060101010101" pitchFamily="49" charset="-122"/>
                <a:ea typeface="SimHei" panose="02010609060101010101" pitchFamily="49" charset="-122"/>
              </a:rPr>
              <a:t>与</a:t>
            </a:r>
            <a:r>
              <a:rPr lang="en-US" altLang="zh-CN" sz="2720" dirty="0">
                <a:latin typeface="Menlo" panose="020B0609030804020204" pitchFamily="49" charset="0"/>
                <a:ea typeface="Menlo" panose="020B0609030804020204" pitchFamily="49" charset="0"/>
                <a:cs typeface="Menlo" panose="020B0609030804020204" pitchFamily="49" charset="0"/>
              </a:rPr>
              <a:t>block</a:t>
            </a:r>
            <a:r>
              <a:rPr lang="zh-CN" altLang="en-US" sz="2720" dirty="0">
                <a:latin typeface="Menlo" panose="020B0609030804020204" pitchFamily="49" charset="0"/>
                <a:ea typeface="Menlo" panose="020B0609030804020204" pitchFamily="49" charset="0"/>
                <a:cs typeface="Menlo" panose="020B0609030804020204" pitchFamily="49" charset="0"/>
              </a:rPr>
              <a:t>为</a:t>
            </a:r>
            <a:r>
              <a:rPr lang="en-US" altLang="zh-CN" sz="2720" dirty="0">
                <a:latin typeface="Menlo" panose="020B0609030804020204" pitchFamily="49" charset="0"/>
                <a:ea typeface="Menlo" panose="020B0609030804020204" pitchFamily="49" charset="0"/>
                <a:cs typeface="Menlo" panose="020B0609030804020204" pitchFamily="49" charset="0"/>
              </a:rPr>
              <a:t>dim3</a:t>
            </a:r>
            <a:r>
              <a:rPr lang="zh-CN" altLang="en-US" sz="2720" dirty="0">
                <a:latin typeface="SimHei" panose="02010609060101010101" pitchFamily="49" charset="-122"/>
                <a:ea typeface="SimHei" panose="02010609060101010101" pitchFamily="49" charset="-122"/>
                <a:cs typeface="Menlo" panose="020B0609030804020204" pitchFamily="49" charset="0"/>
              </a:rPr>
              <a:t>类型（三个分量为</a:t>
            </a:r>
            <a:r>
              <a:rPr lang="en-US" altLang="zh-CN" sz="2720" dirty="0">
                <a:latin typeface="Menlo" panose="020B0609030804020204" pitchFamily="49" charset="0"/>
                <a:ea typeface="Menlo" panose="020B0609030804020204" pitchFamily="49" charset="0"/>
                <a:cs typeface="Menlo" panose="020B0609030804020204" pitchFamily="49" charset="0"/>
              </a:rPr>
              <a:t>x,</a:t>
            </a:r>
            <a:r>
              <a:rPr lang="zh-CN" altLang="en-US" sz="2720" dirty="0">
                <a:latin typeface="Menlo" panose="020B0609030804020204" pitchFamily="49" charset="0"/>
                <a:ea typeface="Menlo" panose="020B0609030804020204" pitchFamily="49" charset="0"/>
                <a:cs typeface="Menlo" panose="020B0609030804020204" pitchFamily="49" charset="0"/>
              </a:rPr>
              <a:t> </a:t>
            </a:r>
            <a:r>
              <a:rPr lang="en-US" altLang="zh-CN" sz="2720" dirty="0">
                <a:latin typeface="Menlo" panose="020B0609030804020204" pitchFamily="49" charset="0"/>
                <a:ea typeface="Menlo" panose="020B0609030804020204" pitchFamily="49" charset="0"/>
                <a:cs typeface="Menlo" panose="020B0609030804020204" pitchFamily="49" charset="0"/>
              </a:rPr>
              <a:t>y,</a:t>
            </a:r>
            <a:r>
              <a:rPr lang="zh-CN" altLang="en-US" sz="2720" dirty="0">
                <a:latin typeface="Menlo" panose="020B0609030804020204" pitchFamily="49" charset="0"/>
                <a:ea typeface="Menlo" panose="020B0609030804020204" pitchFamily="49" charset="0"/>
                <a:cs typeface="Menlo" panose="020B0609030804020204" pitchFamily="49" charset="0"/>
              </a:rPr>
              <a:t> </a:t>
            </a:r>
            <a:r>
              <a:rPr lang="en-US" altLang="zh-CN" sz="2720" dirty="0">
                <a:latin typeface="Menlo" panose="020B0609030804020204" pitchFamily="49" charset="0"/>
                <a:ea typeface="Menlo" panose="020B0609030804020204" pitchFamily="49" charset="0"/>
                <a:cs typeface="Menlo" panose="020B0609030804020204" pitchFamily="49" charset="0"/>
              </a:rPr>
              <a:t>z</a:t>
            </a:r>
            <a:r>
              <a:rPr lang="en-US" altLang="zh-CN" sz="2720" dirty="0">
                <a:latin typeface="SimHei" panose="02010609060101010101" pitchFamily="49" charset="-122"/>
                <a:ea typeface="SimHei" panose="02010609060101010101" pitchFamily="49" charset="-122"/>
                <a:cs typeface="Menlo" panose="020B0609030804020204" pitchFamily="49" charset="0"/>
              </a:rPr>
              <a:t>)</a:t>
            </a:r>
            <a:endParaRPr lang="en-US" sz="2720" dirty="0">
              <a:solidFill>
                <a:srgbClr val="777777"/>
              </a:solidFill>
              <a:latin typeface="SimHei" panose="02010609060101010101" pitchFamily="49" charset="-122"/>
              <a:ea typeface="SimHei" panose="02010609060101010101" pitchFamily="49" charset="-122"/>
            </a:endParaRPr>
          </a:p>
          <a:p>
            <a:pPr lvl="2"/>
            <a:r>
              <a:rPr lang="en-US" sz="2720" dirty="0">
                <a:latin typeface="Menlo" panose="020B0609030804020204" pitchFamily="49" charset="0"/>
                <a:ea typeface="Menlo" panose="020B0609030804020204" pitchFamily="49" charset="0"/>
                <a:cs typeface="Menlo" panose="020B0609030804020204" pitchFamily="49" charset="0"/>
              </a:rPr>
              <a:t>grid</a:t>
            </a:r>
            <a:r>
              <a:rPr lang="zh-CN" altLang="en-US" sz="2720" dirty="0">
                <a:latin typeface="SimHei" panose="02010609060101010101" pitchFamily="49" charset="-122"/>
                <a:ea typeface="SimHei" panose="02010609060101010101" pitchFamily="49" charset="-122"/>
              </a:rPr>
              <a:t>与</a:t>
            </a:r>
            <a:r>
              <a:rPr lang="en-US" altLang="zh-CN" sz="2720" dirty="0">
                <a:latin typeface="Menlo" panose="020B0609030804020204" pitchFamily="49" charset="0"/>
                <a:ea typeface="Menlo" panose="020B0609030804020204" pitchFamily="49" charset="0"/>
                <a:cs typeface="Menlo" panose="020B0609030804020204" pitchFamily="49" charset="0"/>
              </a:rPr>
              <a:t>block</a:t>
            </a:r>
            <a:r>
              <a:rPr lang="zh-CN" altLang="en-US" sz="2720" dirty="0">
                <a:latin typeface="SimHei" panose="02010609060101010101" pitchFamily="49" charset="-122"/>
                <a:ea typeface="SimHei" panose="02010609060101010101" pitchFamily="49" charset="-122"/>
              </a:rPr>
              <a:t>的大小受到计算能力的限制</a:t>
            </a:r>
            <a:endParaRPr lang="en-US" sz="2720" dirty="0">
              <a:latin typeface="SimHei" panose="02010609060101010101" pitchFamily="49" charset="-122"/>
              <a:ea typeface="SimHei" panose="02010609060101010101" pitchFamily="49" charset="-122"/>
            </a:endParaRPr>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36</a:t>
            </a:fld>
            <a:endParaRPr lang="zh-CN" altLang="en-US" dirty="0"/>
          </a:p>
        </p:txBody>
      </p:sp>
      <p:pic>
        <p:nvPicPr>
          <p:cNvPr id="7" name="Picture 6">
            <a:extLst>
              <a:ext uri="{FF2B5EF4-FFF2-40B4-BE49-F238E27FC236}">
                <a16:creationId xmlns:a16="http://schemas.microsoft.com/office/drawing/2014/main" id="{066AA85F-2D8C-A247-BBC1-330136829A97}"/>
              </a:ext>
            </a:extLst>
          </p:cNvPr>
          <p:cNvPicPr>
            <a:picLocks noChangeAspect="1"/>
          </p:cNvPicPr>
          <p:nvPr/>
        </p:nvPicPr>
        <p:blipFill>
          <a:blip r:embed="rId3"/>
          <a:stretch>
            <a:fillRect/>
          </a:stretch>
        </p:blipFill>
        <p:spPr>
          <a:xfrm>
            <a:off x="723304" y="4159200"/>
            <a:ext cx="12928600" cy="3556000"/>
          </a:xfrm>
          <a:prstGeom prst="rect">
            <a:avLst/>
          </a:prstGeom>
        </p:spPr>
      </p:pic>
      <p:sp>
        <p:nvSpPr>
          <p:cNvPr id="6" name="Rectangle 5">
            <a:extLst>
              <a:ext uri="{FF2B5EF4-FFF2-40B4-BE49-F238E27FC236}">
                <a16:creationId xmlns:a16="http://schemas.microsoft.com/office/drawing/2014/main" id="{FF25101A-D01C-9442-9EA8-0E38A564F9AF}"/>
              </a:ext>
            </a:extLst>
          </p:cNvPr>
          <p:cNvSpPr/>
          <p:nvPr/>
        </p:nvSpPr>
        <p:spPr>
          <a:xfrm>
            <a:off x="8546337" y="7787208"/>
            <a:ext cx="4961551" cy="369332"/>
          </a:xfrm>
          <a:prstGeom prst="rect">
            <a:avLst/>
          </a:prstGeom>
          <a:solidFill>
            <a:schemeClr val="bg1"/>
          </a:solidFill>
        </p:spPr>
        <p:txBody>
          <a:bodyPr wrap="none">
            <a:spAutoFit/>
          </a:bodyPr>
          <a:lstStyle/>
          <a:p>
            <a:r>
              <a:rPr lang="zh-CN" altLang="en-US" dirty="0">
                <a:latin typeface="SimHei" panose="02010609060101010101" pitchFamily="49" charset="-122"/>
                <a:ea typeface="SimHei" panose="02010609060101010101" pitchFamily="49" charset="-122"/>
                <a:cs typeface="Helvetica Neue" panose="02000503000000020004" pitchFamily="2" charset="0"/>
              </a:rPr>
              <a:t>图片截取自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https://</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en.wikipedia.org</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/wiki/CUDA</a:t>
            </a:r>
            <a:endParaRPr lang="en-US" dirty="0"/>
          </a:p>
        </p:txBody>
      </p:sp>
    </p:spTree>
    <p:extLst>
      <p:ext uri="{BB962C8B-B14F-4D97-AF65-F5344CB8AC3E}">
        <p14:creationId xmlns:p14="http://schemas.microsoft.com/office/powerpoint/2010/main" val="120137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10A-97F3-814E-A3CC-4ACC60D6F24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D9B63848-61B4-4B43-815F-40759815F9CF}"/>
              </a:ext>
            </a:extLst>
          </p:cNvPr>
          <p:cNvSpPr>
            <a:spLocks noGrp="1"/>
          </p:cNvSpPr>
          <p:nvPr>
            <p:ph idx="1"/>
          </p:nvPr>
        </p:nvSpPr>
        <p:spPr/>
        <p:txBody>
          <a:bodyPr/>
          <a:lstStyle/>
          <a:p>
            <a:r>
              <a:rPr lang="en-US" altLang="zh-CN" dirty="0"/>
              <a:t>GPU</a:t>
            </a:r>
            <a:r>
              <a:rPr lang="zh-CN" altLang="en-US" dirty="0"/>
              <a:t>架构与线程组织</a:t>
            </a:r>
            <a:endParaRPr lang="en-US" altLang="zh-CN" sz="3200" dirty="0"/>
          </a:p>
        </p:txBody>
      </p:sp>
      <p:sp>
        <p:nvSpPr>
          <p:cNvPr id="4" name="Slide Number Placeholder 3">
            <a:extLst>
              <a:ext uri="{FF2B5EF4-FFF2-40B4-BE49-F238E27FC236}">
                <a16:creationId xmlns:a16="http://schemas.microsoft.com/office/drawing/2014/main" id="{DB585FD0-7051-4F49-9887-6F4B02E7BE61}"/>
              </a:ext>
            </a:extLst>
          </p:cNvPr>
          <p:cNvSpPr>
            <a:spLocks noGrp="1"/>
          </p:cNvSpPr>
          <p:nvPr>
            <p:ph type="sldNum" sz="quarter" idx="12"/>
          </p:nvPr>
        </p:nvSpPr>
        <p:spPr/>
        <p:txBody>
          <a:bodyPr/>
          <a:lstStyle/>
          <a:p>
            <a:pPr>
              <a:defRPr/>
            </a:pPr>
            <a:fld id="{CA40A734-EF3B-425E-9970-80954DDB0807}" type="slidenum">
              <a:rPr lang="zh-CN" altLang="en-US" smtClean="0"/>
              <a:pPr>
                <a:defRPr/>
              </a:pPr>
              <a:t>37</a:t>
            </a:fld>
            <a:endParaRPr lang="zh-CN" altLang="en-US" dirty="0"/>
          </a:p>
        </p:txBody>
      </p:sp>
      <p:pic>
        <p:nvPicPr>
          <p:cNvPr id="10" name="Picture 9">
            <a:extLst>
              <a:ext uri="{FF2B5EF4-FFF2-40B4-BE49-F238E27FC236}">
                <a16:creationId xmlns:a16="http://schemas.microsoft.com/office/drawing/2014/main" id="{AC1B8ADA-B379-4F4C-B428-FA03CB2FA189}"/>
              </a:ext>
            </a:extLst>
          </p:cNvPr>
          <p:cNvPicPr>
            <a:picLocks noChangeAspect="1"/>
          </p:cNvPicPr>
          <p:nvPr/>
        </p:nvPicPr>
        <p:blipFill>
          <a:blip r:embed="rId3"/>
          <a:stretch>
            <a:fillRect/>
          </a:stretch>
        </p:blipFill>
        <p:spPr>
          <a:xfrm>
            <a:off x="4325962" y="2549852"/>
            <a:ext cx="9829998" cy="4877316"/>
          </a:xfrm>
          <a:prstGeom prst="rect">
            <a:avLst/>
          </a:prstGeom>
        </p:spPr>
      </p:pic>
      <p:pic>
        <p:nvPicPr>
          <p:cNvPr id="11" name="Picture 10">
            <a:extLst>
              <a:ext uri="{FF2B5EF4-FFF2-40B4-BE49-F238E27FC236}">
                <a16:creationId xmlns:a16="http://schemas.microsoft.com/office/drawing/2014/main" id="{28C8165F-56DF-A440-A485-63F07FF40749}"/>
              </a:ext>
            </a:extLst>
          </p:cNvPr>
          <p:cNvPicPr>
            <a:picLocks noChangeAspect="1"/>
          </p:cNvPicPr>
          <p:nvPr/>
        </p:nvPicPr>
        <p:blipFill>
          <a:blip r:embed="rId4"/>
          <a:stretch>
            <a:fillRect/>
          </a:stretch>
        </p:blipFill>
        <p:spPr>
          <a:xfrm>
            <a:off x="370438" y="3970784"/>
            <a:ext cx="3698444" cy="2498390"/>
          </a:xfrm>
          <a:prstGeom prst="rect">
            <a:avLst/>
          </a:prstGeom>
        </p:spPr>
      </p:pic>
    </p:spTree>
    <p:extLst>
      <p:ext uri="{BB962C8B-B14F-4D97-AF65-F5344CB8AC3E}">
        <p14:creationId xmlns:p14="http://schemas.microsoft.com/office/powerpoint/2010/main" val="3573578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确定线程编号</a:t>
            </a:r>
            <a:endParaRPr lang="en-US" altLang="zh-CN" dirty="0"/>
          </a:p>
          <a:p>
            <a:pPr lvl="1"/>
            <a:r>
              <a:rPr lang="zh-CN" altLang="en-US" dirty="0"/>
              <a:t>使用内置变量</a:t>
            </a:r>
            <a:r>
              <a:rPr lang="en-US" altLang="zh-CN" dirty="0" err="1"/>
              <a:t>threadIdx</a:t>
            </a:r>
            <a:r>
              <a:rPr lang="en-US" altLang="zh-CN" dirty="0"/>
              <a:t>,</a:t>
            </a:r>
            <a:r>
              <a:rPr lang="zh-CN" altLang="en-US" dirty="0"/>
              <a:t> </a:t>
            </a:r>
            <a:r>
              <a:rPr lang="en-US" altLang="zh-CN" dirty="0" err="1"/>
              <a:t>blockIdx</a:t>
            </a:r>
            <a:r>
              <a:rPr lang="en-US" altLang="zh-CN" dirty="0"/>
              <a:t>,</a:t>
            </a:r>
            <a:r>
              <a:rPr lang="zh-CN" altLang="en-US" dirty="0"/>
              <a:t> </a:t>
            </a:r>
            <a:r>
              <a:rPr lang="en-US" altLang="zh-CN" dirty="0" err="1"/>
              <a:t>blockDim</a:t>
            </a:r>
            <a:endParaRPr lang="en-US"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38</a:t>
            </a:fld>
            <a:endParaRPr lang="zh-CN" altLang="en-US"/>
          </a:p>
        </p:txBody>
      </p:sp>
      <p:pic>
        <p:nvPicPr>
          <p:cNvPr id="6" name="Picture 5">
            <a:extLst>
              <a:ext uri="{FF2B5EF4-FFF2-40B4-BE49-F238E27FC236}">
                <a16:creationId xmlns:a16="http://schemas.microsoft.com/office/drawing/2014/main" id="{AB48C1D5-C465-4F48-9FE4-0D447A4ADFBA}"/>
              </a:ext>
            </a:extLst>
          </p:cNvPr>
          <p:cNvPicPr>
            <a:picLocks noChangeAspect="1"/>
          </p:cNvPicPr>
          <p:nvPr/>
        </p:nvPicPr>
        <p:blipFill>
          <a:blip r:embed="rId2"/>
          <a:stretch>
            <a:fillRect/>
          </a:stretch>
        </p:blipFill>
        <p:spPr>
          <a:xfrm>
            <a:off x="2279650" y="2944498"/>
            <a:ext cx="10071100" cy="4902200"/>
          </a:xfrm>
          <a:prstGeom prst="rect">
            <a:avLst/>
          </a:prstGeom>
        </p:spPr>
      </p:pic>
    </p:spTree>
    <p:extLst>
      <p:ext uri="{BB962C8B-B14F-4D97-AF65-F5344CB8AC3E}">
        <p14:creationId xmlns:p14="http://schemas.microsoft.com/office/powerpoint/2010/main" val="2082842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编程模型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确定线程编号</a:t>
            </a:r>
            <a:endParaRPr lang="en-US" altLang="zh-CN" dirty="0"/>
          </a:p>
          <a:p>
            <a:pPr lvl="1"/>
            <a:r>
              <a:rPr lang="zh-CN" altLang="en-US" dirty="0"/>
              <a:t>使用内置变量</a:t>
            </a:r>
            <a:r>
              <a:rPr lang="en-US" altLang="zh-CN" dirty="0" err="1"/>
              <a:t>threadIdx</a:t>
            </a:r>
            <a:r>
              <a:rPr lang="en-US" altLang="zh-CN" dirty="0"/>
              <a:t>,</a:t>
            </a:r>
            <a:r>
              <a:rPr lang="zh-CN" altLang="en-US" dirty="0"/>
              <a:t> </a:t>
            </a:r>
            <a:r>
              <a:rPr lang="en-US" altLang="zh-CN" dirty="0" err="1"/>
              <a:t>blockIdx</a:t>
            </a:r>
            <a:r>
              <a:rPr lang="en-US" altLang="zh-CN" dirty="0"/>
              <a:t>,</a:t>
            </a:r>
            <a:r>
              <a:rPr lang="zh-CN" altLang="en-US" dirty="0"/>
              <a:t> </a:t>
            </a:r>
            <a:r>
              <a:rPr lang="en-US" altLang="zh-CN" dirty="0" err="1"/>
              <a:t>blockDim</a:t>
            </a:r>
            <a:endParaRPr lang="en-US" altLang="zh-CN" dirty="0"/>
          </a:p>
          <a:p>
            <a:pPr lvl="2"/>
            <a:r>
              <a:rPr lang="en-US" altLang="zh-CN" dirty="0">
                <a:latin typeface="Menlo" panose="020B0609030804020204" pitchFamily="49" charset="0"/>
                <a:ea typeface="Menlo" panose="020B0609030804020204" pitchFamily="49" charset="0"/>
                <a:cs typeface="Menlo" panose="020B0609030804020204" pitchFamily="49" charset="0"/>
              </a:rPr>
              <a:t>dim3</a:t>
            </a:r>
            <a:r>
              <a:rPr lang="zh-CN" altLang="en-US" dirty="0"/>
              <a:t>类型</a:t>
            </a:r>
            <a:endParaRPr lang="en-US" altLang="zh-CN" dirty="0"/>
          </a:p>
          <a:p>
            <a:pPr lvl="2"/>
            <a:r>
              <a:rPr lang="zh-CN" altLang="en-US" dirty="0"/>
              <a:t>只可用于设备代码上</a:t>
            </a:r>
            <a:endParaRPr lang="en-US"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39</a:t>
            </a:fld>
            <a:endParaRPr lang="zh-CN" altLang="en-US"/>
          </a:p>
        </p:txBody>
      </p:sp>
      <p:sp>
        <p:nvSpPr>
          <p:cNvPr id="5" name="Rectangle 4">
            <a:extLst>
              <a:ext uri="{FF2B5EF4-FFF2-40B4-BE49-F238E27FC236}">
                <a16:creationId xmlns:a16="http://schemas.microsoft.com/office/drawing/2014/main" id="{B43C9C81-C811-A941-9840-FCC698C7E7D8}"/>
              </a:ext>
            </a:extLst>
          </p:cNvPr>
          <p:cNvSpPr/>
          <p:nvPr/>
        </p:nvSpPr>
        <p:spPr>
          <a:xfrm>
            <a:off x="2149134" y="3704232"/>
            <a:ext cx="10710682" cy="3785652"/>
          </a:xfrm>
          <a:prstGeom prst="rect">
            <a:avLst/>
          </a:prstGeom>
          <a:solidFill>
            <a:schemeClr val="bg1"/>
          </a:solidFill>
          <a:ln w="25400">
            <a:noFill/>
          </a:ln>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hello_d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bid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b="1" dirty="0">
                <a:solidFill>
                  <a:srgbClr val="AA3731"/>
                </a:solidFill>
                <a:latin typeface="Menlo" panose="020B0609030804020204" pitchFamily="49" charset="0"/>
              </a:rPr>
              <a:t>    </a:t>
            </a:r>
            <a:r>
              <a:rPr lang="en-US" sz="2400" b="1" dirty="0" err="1">
                <a:solidFill>
                  <a:srgbClr val="AA3731"/>
                </a:solidFill>
                <a:latin typeface="Menlo" panose="020B0609030804020204" pitchFamily="49" charset="0"/>
              </a:rPr>
              <a:t>printf</a:t>
            </a:r>
            <a:r>
              <a:rPr lang="en-US" sz="2400" dirty="0">
                <a:solidFill>
                  <a:srgbClr val="777777"/>
                </a:solidFill>
                <a:latin typeface="Menlo" panose="020B0609030804020204" pitchFamily="49" charset="0"/>
              </a:rPr>
              <a:t>(“</a:t>
            </a:r>
            <a:r>
              <a:rPr lang="en-US" sz="2400" dirty="0">
                <a:solidFill>
                  <a:srgbClr val="448C27"/>
                </a:solidFill>
                <a:latin typeface="Menlo" panose="020B0609030804020204" pitchFamily="49" charset="0"/>
              </a:rPr>
              <a:t>Hello World from thread (</a:t>
            </a:r>
            <a:r>
              <a:rPr lang="en-US" sz="2400" dirty="0">
                <a:solidFill>
                  <a:srgbClr val="9C5D27"/>
                </a:solidFill>
                <a:latin typeface="Menlo" panose="020B0609030804020204" pitchFamily="49" charset="0"/>
              </a:rPr>
              <a:t>%d</a:t>
            </a:r>
            <a:r>
              <a:rPr lang="en-US" sz="2400" dirty="0">
                <a:solidFill>
                  <a:srgbClr val="448C27"/>
                </a:solidFill>
                <a:latin typeface="Menlo" panose="020B0609030804020204" pitchFamily="49" charset="0"/>
              </a:rPr>
              <a:t>, </a:t>
            </a:r>
            <a:r>
              <a:rPr lang="en-US" sz="2400" dirty="0">
                <a:solidFill>
                  <a:srgbClr val="9C5D27"/>
                </a:solidFill>
                <a:latin typeface="Menlo" panose="020B0609030804020204" pitchFamily="49" charset="0"/>
              </a:rPr>
              <a:t>%d</a:t>
            </a:r>
            <a:r>
              <a:rPr lang="en-US" sz="2400" dirty="0">
                <a:solidFill>
                  <a:srgbClr val="448C27"/>
                </a:solidFill>
                <a:latin typeface="Menlo" panose="020B0609030804020204" pitchFamily="49" charset="0"/>
              </a:rPr>
              <a:t>)</a:t>
            </a:r>
            <a:r>
              <a:rPr lang="en-US"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bid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a:solidFill>
                  <a:srgbClr val="333333"/>
                </a:solidFill>
                <a:latin typeface="Menlo" panose="020B0609030804020204" pitchFamily="49" charset="0"/>
              </a:rPr>
              <a:t>__</a:t>
            </a:r>
            <a:r>
              <a:rPr lang="en-US" sz="2400" dirty="0" err="1">
                <a:solidFill>
                  <a:srgbClr val="333333"/>
                </a:solidFill>
                <a:latin typeface="Menlo" panose="020B0609030804020204" pitchFamily="49" charset="0"/>
              </a:rPr>
              <a:t>host__</a:t>
            </a:r>
            <a:r>
              <a:rPr lang="en-US" sz="2400" dirty="0" err="1">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hello_h</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hello_d</a:t>
            </a:r>
            <a:r>
              <a:rPr lang="en-US" sz="2400" dirty="0">
                <a:solidFill>
                  <a:srgbClr val="777777"/>
                </a:solidFill>
                <a:latin typeface="Menlo" panose="020B0609030804020204" pitchFamily="49" charset="0"/>
              </a:rPr>
              <a:t>&lt;&lt;&lt;</a:t>
            </a:r>
            <a:r>
              <a:rPr lang="en-US" sz="2400" dirty="0">
                <a:solidFill>
                  <a:srgbClr val="9C5D27"/>
                </a:solidFill>
                <a:latin typeface="Menlo" panose="020B0609030804020204" pitchFamily="49" charset="0"/>
              </a:rPr>
              <a:t>2</a:t>
            </a:r>
            <a:r>
              <a:rPr lang="en-US" sz="2400" dirty="0">
                <a:solidFill>
                  <a:srgbClr val="777777"/>
                </a:solidFill>
                <a:latin typeface="Menlo" panose="020B0609030804020204" pitchFamily="49" charset="0"/>
              </a:rPr>
              <a:t>,</a:t>
            </a:r>
            <a:r>
              <a:rPr lang="en-US" sz="2400" dirty="0">
                <a:solidFill>
                  <a:srgbClr val="9C5D27"/>
                </a:solidFill>
                <a:latin typeface="Menlo" panose="020B0609030804020204" pitchFamily="49" charset="0"/>
              </a:rPr>
              <a:t>4</a:t>
            </a:r>
            <a:r>
              <a:rPr lang="en-US" sz="2400" dirty="0">
                <a:solidFill>
                  <a:srgbClr val="777777"/>
                </a:solidFill>
                <a:latin typeface="Menlo" panose="020B0609030804020204" pitchFamily="49" charset="0"/>
              </a:rPr>
              <a:t>&gt;&gt;&gt;();</a:t>
            </a:r>
            <a:endParaRPr lang="en-US" sz="2400" dirty="0">
              <a:solidFill>
                <a:srgbClr val="333333"/>
              </a:solidFill>
              <a:latin typeface="Menlo" panose="020B0609030804020204" pitchFamily="49" charset="0"/>
            </a:endParaRPr>
          </a:p>
          <a:p>
            <a:r>
              <a:rPr lang="zh-CN" altLang="en-US" sz="2400" b="1" dirty="0">
                <a:solidFill>
                  <a:srgbClr val="AA3731"/>
                </a:solidFill>
                <a:latin typeface="Menlo" panose="020B0609030804020204" pitchFamily="49" charset="0"/>
              </a:rPr>
              <a:t>    </a:t>
            </a:r>
            <a:r>
              <a:rPr lang="en-US" sz="2400" b="1" dirty="0" err="1">
                <a:solidFill>
                  <a:srgbClr val="AA3731"/>
                </a:solidFill>
                <a:latin typeface="Menlo" panose="020B0609030804020204" pitchFamily="49" charset="0"/>
              </a:rPr>
              <a:t>cudaDeviceSynchronize</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65055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19EC-F7E4-A94F-8F5B-E9F30F37C3C4}"/>
              </a:ext>
            </a:extLst>
          </p:cNvPr>
          <p:cNvSpPr>
            <a:spLocks noGrp="1"/>
          </p:cNvSpPr>
          <p:nvPr>
            <p:ph type="title"/>
          </p:nvPr>
        </p:nvSpPr>
        <p:spPr/>
        <p:txBody>
          <a:bodyPr>
            <a:normAutofit fontScale="90000"/>
          </a:bodyPr>
          <a:lstStyle/>
          <a:p>
            <a:r>
              <a:rPr lang="zh-CN" altLang="en-US" dirty="0"/>
              <a:t>计算机架构分类</a:t>
            </a:r>
            <a:endParaRPr lang="en-US" dirty="0"/>
          </a:p>
        </p:txBody>
      </p:sp>
      <p:sp>
        <p:nvSpPr>
          <p:cNvPr id="3" name="Content Placeholder 2">
            <a:extLst>
              <a:ext uri="{FF2B5EF4-FFF2-40B4-BE49-F238E27FC236}">
                <a16:creationId xmlns:a16="http://schemas.microsoft.com/office/drawing/2014/main" id="{5C6DD0DC-4EFB-B84B-96EC-F48F01DFA5D3}"/>
              </a:ext>
            </a:extLst>
          </p:cNvPr>
          <p:cNvSpPr>
            <a:spLocks noGrp="1"/>
          </p:cNvSpPr>
          <p:nvPr>
            <p:ph idx="1"/>
          </p:nvPr>
        </p:nvSpPr>
        <p:spPr/>
        <p:txBody>
          <a:bodyPr/>
          <a:lstStyle/>
          <a:p>
            <a:r>
              <a:rPr lang="en-US" dirty="0"/>
              <a:t>Fl</a:t>
            </a:r>
            <a:r>
              <a:rPr lang="en-US" altLang="zh-CN" dirty="0"/>
              <a:t>ynn’s</a:t>
            </a:r>
            <a:r>
              <a:rPr lang="zh-CN" altLang="en-US" dirty="0"/>
              <a:t> </a:t>
            </a:r>
            <a:r>
              <a:rPr lang="en-US" altLang="zh-CN" dirty="0"/>
              <a:t>taxonomy</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SISD</a:t>
            </a:r>
          </a:p>
          <a:p>
            <a:pPr lvl="2"/>
            <a:r>
              <a:rPr lang="zh-CN" altLang="en-US" dirty="0">
                <a:latin typeface="SimHei" panose="02010609060101010101" pitchFamily="49" charset="-122"/>
                <a:ea typeface="SimHei" panose="02010609060101010101" pitchFamily="49" charset="-122"/>
                <a:cs typeface="Helvetica Neue" panose="02000503000000020004" pitchFamily="2" charset="0"/>
              </a:rPr>
              <a:t>经典冯诺依曼架构</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2"/>
            <a:r>
              <a:rPr lang="en-US" altLang="zh-CN" dirty="0">
                <a:latin typeface="SimHei" panose="02010609060101010101" pitchFamily="49" charset="-122"/>
                <a:ea typeface="SimHei" panose="02010609060101010101" pitchFamily="49" charset="-122"/>
                <a:cs typeface="Helvetica Neue" panose="02000503000000020004" pitchFamily="2" charset="0"/>
              </a:rPr>
              <a:t>PU</a:t>
            </a:r>
            <a:r>
              <a:rPr lang="zh-CN" altLang="en-US" dirty="0">
                <a:latin typeface="SimHei" panose="02010609060101010101" pitchFamily="49" charset="-122"/>
                <a:ea typeface="SimHei" panose="02010609060101010101" pitchFamily="49" charset="-122"/>
                <a:cs typeface="Helvetica Neue" panose="02000503000000020004" pitchFamily="2" charset="0"/>
              </a:rPr>
              <a:t>：处理单元</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2"/>
            <a:endParaRPr lang="en-US" dirty="0">
              <a:latin typeface="SimHei" panose="02010609060101010101" pitchFamily="49" charset="-122"/>
              <a:ea typeface="SimHei" panose="02010609060101010101" pitchFamily="49" charset="-122"/>
              <a:cs typeface="Helvetica Neue" panose="02000503000000020004" pitchFamily="2" charset="0"/>
            </a:endParaRP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SIMD</a:t>
            </a:r>
          </a:p>
          <a:p>
            <a:pPr lvl="2"/>
            <a:r>
              <a:rPr lang="zh-CN" altLang="en-US" dirty="0">
                <a:latin typeface="SimHei" panose="02010609060101010101" pitchFamily="49" charset="-122"/>
                <a:ea typeface="SimHei" panose="02010609060101010101" pitchFamily="49" charset="-122"/>
                <a:cs typeface="Helvetica Neue" panose="02000503000000020004" pitchFamily="2" charset="0"/>
              </a:rPr>
              <a:t>多个处理单元使用同样指令处理不同数据</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3"/>
            <a:r>
              <a:rPr lang="zh-CN" altLang="en-US" dirty="0">
                <a:latin typeface="SimHei" panose="02010609060101010101" pitchFamily="49" charset="-122"/>
                <a:ea typeface="SimHei" panose="02010609060101010101" pitchFamily="49" charset="-122"/>
                <a:cs typeface="Helvetica Neue" panose="02000503000000020004" pitchFamily="2" charset="0"/>
              </a:rPr>
              <a:t>早期向量超级计算机</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4"/>
            <a:r>
              <a:rPr lang="en-US" altLang="zh-CN" dirty="0">
                <a:latin typeface="SimHei" panose="02010609060101010101" pitchFamily="49" charset="-122"/>
                <a:ea typeface="SimHei" panose="02010609060101010101" pitchFamily="49" charset="-122"/>
                <a:cs typeface="Helvetica Neue" panose="02000503000000020004" pitchFamily="2" charset="0"/>
              </a:rPr>
              <a:t>70</a:t>
            </a:r>
            <a:r>
              <a:rPr lang="zh-CN" altLang="en-US" dirty="0">
                <a:latin typeface="SimHei" panose="02010609060101010101" pitchFamily="49" charset="-122"/>
                <a:ea typeface="SimHei" panose="02010609060101010101" pitchFamily="49" charset="-122"/>
                <a:cs typeface="Helvetica Neue" panose="02000503000000020004" pitchFamily="2" charset="0"/>
              </a:rPr>
              <a:t>年代</a:t>
            </a:r>
            <a:r>
              <a:rPr lang="en-US" altLang="zh-CN" dirty="0">
                <a:latin typeface="SimHei" panose="02010609060101010101" pitchFamily="49" charset="-122"/>
                <a:ea typeface="SimHei" panose="02010609060101010101" pitchFamily="49" charset="-122"/>
                <a:cs typeface="Helvetica Neue" panose="02000503000000020004" pitchFamily="2" charset="0"/>
              </a:rPr>
              <a:t>-90</a:t>
            </a:r>
            <a:r>
              <a:rPr lang="zh-CN" altLang="en-US" dirty="0">
                <a:latin typeface="SimHei" panose="02010609060101010101" pitchFamily="49" charset="-122"/>
                <a:ea typeface="SimHei" panose="02010609060101010101" pitchFamily="49" charset="-122"/>
                <a:cs typeface="Helvetica Neue" panose="02000503000000020004" pitchFamily="2" charset="0"/>
              </a:rPr>
              <a:t>年代</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3"/>
            <a:r>
              <a:rPr lang="zh-CN" altLang="en-US" dirty="0">
                <a:latin typeface="SimHei" panose="02010609060101010101" pitchFamily="49" charset="-122"/>
                <a:ea typeface="SimHei" panose="02010609060101010101" pitchFamily="49" charset="-122"/>
                <a:cs typeface="Helvetica Neue" panose="02000503000000020004" pitchFamily="2" charset="0"/>
              </a:rPr>
              <a:t>向量处理器</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4"/>
            <a:r>
              <a:rPr lang="en-US" altLang="zh-CN"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dirty="0">
                <a:latin typeface="SimHei" panose="02010609060101010101" pitchFamily="49" charset="-122"/>
                <a:ea typeface="SimHei" panose="02010609060101010101" pitchFamily="49" charset="-122"/>
                <a:cs typeface="Helvetica Neue" panose="02000503000000020004" pitchFamily="2" charset="0"/>
              </a:rPr>
              <a:t>？</a:t>
            </a:r>
            <a:r>
              <a:rPr lang="en-US" altLang="zh-CN" dirty="0">
                <a:latin typeface="SimHei" panose="02010609060101010101" pitchFamily="49" charset="-122"/>
                <a:ea typeface="SimHei" panose="02010609060101010101" pitchFamily="49" charset="-122"/>
                <a:cs typeface="Helvetica Neue" panose="02000503000000020004" pitchFamily="2" charset="0"/>
              </a:rPr>
              <a:t>There are differences!</a:t>
            </a:r>
          </a:p>
          <a:p>
            <a:pPr lvl="3"/>
            <a:r>
              <a:rPr lang="zh-CN" altLang="en-US" dirty="0">
                <a:latin typeface="SimHei" panose="02010609060101010101" pitchFamily="49" charset="-122"/>
                <a:ea typeface="SimHei" panose="02010609060101010101" pitchFamily="49" charset="-122"/>
                <a:cs typeface="Helvetica Neue" panose="02000503000000020004" pitchFamily="2" charset="0"/>
              </a:rPr>
              <a:t>现代</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CPU</a:t>
            </a:r>
            <a:r>
              <a:rPr lang="zh-CN" altLang="en-US" dirty="0">
                <a:latin typeface="SimHei" panose="02010609060101010101" pitchFamily="49" charset="-122"/>
                <a:ea typeface="SimHei" panose="02010609060101010101" pitchFamily="49" charset="-122"/>
                <a:cs typeface="Helvetica Neue" panose="02000503000000020004" pitchFamily="2" charset="0"/>
              </a:rPr>
              <a:t>具有</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SIMD</a:t>
            </a:r>
            <a:r>
              <a:rPr lang="zh-CN" altLang="en-US" dirty="0">
                <a:latin typeface="SimHei" panose="02010609060101010101" pitchFamily="49" charset="-122"/>
                <a:ea typeface="SimHei" panose="02010609060101010101" pitchFamily="49" charset="-122"/>
                <a:cs typeface="Helvetica Neue" panose="02000503000000020004" pitchFamily="2" charset="0"/>
              </a:rPr>
              <a:t>指令</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4"/>
            <a:r>
              <a:rPr lang="zh-CN" altLang="en-US" dirty="0">
                <a:latin typeface="SimHei" panose="02010609060101010101" pitchFamily="49" charset="-122"/>
                <a:ea typeface="SimHei" panose="02010609060101010101" pitchFamily="49" charset="-122"/>
                <a:cs typeface="Helvetica Neue" panose="02000503000000020004" pitchFamily="2" charset="0"/>
              </a:rPr>
              <a:t>如</a:t>
            </a:r>
            <a:r>
              <a:rPr lang="en-US" altLang="zh-CN" dirty="0">
                <a:latin typeface="Helvetica" pitchFamily="2" charset="0"/>
                <a:ea typeface="SimHei" panose="02010609060101010101" pitchFamily="49" charset="-122"/>
                <a:cs typeface="Helvetica Neue" panose="02000503000000020004" pitchFamily="2" charset="0"/>
              </a:rPr>
              <a:t>Intel</a:t>
            </a:r>
            <a:r>
              <a:rPr lang="zh-CN" altLang="en-US" dirty="0">
                <a:latin typeface="Helvetica" pitchFamily="2" charset="0"/>
                <a:ea typeface="SimHei" panose="02010609060101010101" pitchFamily="49" charset="-122"/>
                <a:cs typeface="Helvetica Neue" panose="02000503000000020004" pitchFamily="2" charset="0"/>
              </a:rPr>
              <a:t> </a:t>
            </a:r>
            <a:r>
              <a:rPr lang="en-US" altLang="zh-CN" dirty="0">
                <a:latin typeface="Helvetica" pitchFamily="2" charset="0"/>
                <a:ea typeface="SimHei" panose="02010609060101010101" pitchFamily="49" charset="-122"/>
                <a:cs typeface="Helvetica Neue" panose="02000503000000020004" pitchFamily="2" charset="0"/>
              </a:rPr>
              <a:t>MMX,</a:t>
            </a:r>
            <a:r>
              <a:rPr lang="zh-CN" altLang="en-US" dirty="0">
                <a:latin typeface="Helvetica" pitchFamily="2" charset="0"/>
                <a:ea typeface="SimHei" panose="02010609060101010101" pitchFamily="49" charset="-122"/>
                <a:cs typeface="Helvetica Neue" panose="02000503000000020004" pitchFamily="2" charset="0"/>
              </a:rPr>
              <a:t> </a:t>
            </a:r>
            <a:r>
              <a:rPr lang="en-US" altLang="zh-CN" dirty="0">
                <a:latin typeface="Helvetica" pitchFamily="2" charset="0"/>
                <a:ea typeface="SimHei" panose="02010609060101010101" pitchFamily="49" charset="-122"/>
                <a:cs typeface="Helvetica Neue" panose="02000503000000020004" pitchFamily="2" charset="0"/>
              </a:rPr>
              <a:t>SSE</a:t>
            </a:r>
            <a:r>
              <a:rPr lang="zh-CN" altLang="en-US" dirty="0">
                <a:latin typeface="SimHei" panose="02010609060101010101" pitchFamily="49" charset="-122"/>
                <a:ea typeface="SimHei" panose="02010609060101010101" pitchFamily="49" charset="-122"/>
                <a:cs typeface="Helvetica Neue" panose="02000503000000020004" pitchFamily="2" charset="0"/>
              </a:rPr>
              <a:t>指令集等</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p:txBody>
      </p:sp>
      <p:sp>
        <p:nvSpPr>
          <p:cNvPr id="4" name="Slide Number Placeholder 3">
            <a:extLst>
              <a:ext uri="{FF2B5EF4-FFF2-40B4-BE49-F238E27FC236}">
                <a16:creationId xmlns:a16="http://schemas.microsoft.com/office/drawing/2014/main" id="{1A20F61A-C0B5-8344-9A49-72DCDA6637D3}"/>
              </a:ext>
            </a:extLst>
          </p:cNvPr>
          <p:cNvSpPr>
            <a:spLocks noGrp="1"/>
          </p:cNvSpPr>
          <p:nvPr>
            <p:ph type="sldNum" sz="quarter" idx="12"/>
          </p:nvPr>
        </p:nvSpPr>
        <p:spPr/>
        <p:txBody>
          <a:bodyPr/>
          <a:lstStyle/>
          <a:p>
            <a:pPr>
              <a:defRPr/>
            </a:pPr>
            <a:fld id="{CA40A734-EF3B-425E-9970-80954DDB0807}" type="slidenum">
              <a:rPr lang="zh-CN" altLang="en-US" smtClean="0"/>
              <a:pPr>
                <a:defRPr/>
              </a:pPr>
              <a:t>4</a:t>
            </a:fld>
            <a:endParaRPr lang="zh-CN" altLang="en-US" dirty="0"/>
          </a:p>
        </p:txBody>
      </p:sp>
      <p:pic>
        <p:nvPicPr>
          <p:cNvPr id="5" name="Picture 4">
            <a:extLst>
              <a:ext uri="{FF2B5EF4-FFF2-40B4-BE49-F238E27FC236}">
                <a16:creationId xmlns:a16="http://schemas.microsoft.com/office/drawing/2014/main" id="{E338BFD4-6AFB-9941-9062-46CF1E115C18}"/>
              </a:ext>
            </a:extLst>
          </p:cNvPr>
          <p:cNvPicPr>
            <a:picLocks noChangeAspect="1"/>
          </p:cNvPicPr>
          <p:nvPr/>
        </p:nvPicPr>
        <p:blipFill>
          <a:blip r:embed="rId2"/>
          <a:stretch>
            <a:fillRect/>
          </a:stretch>
        </p:blipFill>
        <p:spPr>
          <a:xfrm>
            <a:off x="9210696" y="1234481"/>
            <a:ext cx="2929040" cy="2929040"/>
          </a:xfrm>
          <a:prstGeom prst="rect">
            <a:avLst/>
          </a:prstGeom>
        </p:spPr>
      </p:pic>
      <p:pic>
        <p:nvPicPr>
          <p:cNvPr id="6" name="Picture 5">
            <a:extLst>
              <a:ext uri="{FF2B5EF4-FFF2-40B4-BE49-F238E27FC236}">
                <a16:creationId xmlns:a16="http://schemas.microsoft.com/office/drawing/2014/main" id="{6BB51F29-C084-544C-8656-1CC973DB4821}"/>
              </a:ext>
            </a:extLst>
          </p:cNvPr>
          <p:cNvPicPr>
            <a:picLocks noChangeAspect="1"/>
          </p:cNvPicPr>
          <p:nvPr/>
        </p:nvPicPr>
        <p:blipFill>
          <a:blip r:embed="rId3"/>
          <a:stretch>
            <a:fillRect/>
          </a:stretch>
        </p:blipFill>
        <p:spPr>
          <a:xfrm>
            <a:off x="9210696" y="4760619"/>
            <a:ext cx="2929040" cy="2900040"/>
          </a:xfrm>
          <a:prstGeom prst="rect">
            <a:avLst/>
          </a:prstGeom>
        </p:spPr>
      </p:pic>
    </p:spTree>
    <p:extLst>
      <p:ext uri="{BB962C8B-B14F-4D97-AF65-F5344CB8AC3E}">
        <p14:creationId xmlns:p14="http://schemas.microsoft.com/office/powerpoint/2010/main" val="2460113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zh-CN" altLang="en-US" dirty="0"/>
              <a:t>计算机架构分类</a:t>
            </a:r>
            <a:endParaRPr lang="en-US" altLang="zh-CN" dirty="0"/>
          </a:p>
          <a:p>
            <a:r>
              <a:rPr lang="en-US" altLang="zh-CN" dirty="0"/>
              <a:t>CPU</a:t>
            </a:r>
            <a:r>
              <a:rPr lang="zh-CN" altLang="en-US" dirty="0"/>
              <a:t> </a:t>
            </a:r>
            <a:r>
              <a:rPr lang="en-US" altLang="zh-CN" dirty="0"/>
              <a:t>vs</a:t>
            </a:r>
            <a:r>
              <a:rPr lang="zh-CN" altLang="en-US" dirty="0"/>
              <a:t> </a:t>
            </a:r>
            <a:r>
              <a:rPr lang="en-US" altLang="zh-CN" dirty="0"/>
              <a:t>GPU</a:t>
            </a:r>
          </a:p>
          <a:p>
            <a:r>
              <a:rPr lang="en-US" altLang="zh-CN" dirty="0"/>
              <a:t>NVIDIA</a:t>
            </a:r>
            <a:r>
              <a:rPr lang="zh-CN" altLang="en-US" dirty="0"/>
              <a:t> </a:t>
            </a:r>
            <a:r>
              <a:rPr lang="en-US" altLang="zh-CN" dirty="0"/>
              <a:t>GPU</a:t>
            </a:r>
            <a:r>
              <a:rPr lang="zh-CN" altLang="en-US" dirty="0"/>
              <a:t>架构</a:t>
            </a:r>
            <a:endParaRPr lang="en-US" altLang="zh-CN" dirty="0"/>
          </a:p>
          <a:p>
            <a:r>
              <a:rPr lang="en-US" altLang="zh-CN" dirty="0"/>
              <a:t>CUDA</a:t>
            </a:r>
            <a:r>
              <a:rPr lang="zh-CN" altLang="en-US" dirty="0"/>
              <a:t>编程模型</a:t>
            </a:r>
            <a:endParaRPr lang="en-US" altLang="zh-CN" dirty="0"/>
          </a:p>
          <a:p>
            <a:r>
              <a:rPr lang="en-US" altLang="zh-CN" dirty="0">
                <a:solidFill>
                  <a:srgbClr val="C00000"/>
                </a:solidFill>
              </a:rPr>
              <a:t>CUDA</a:t>
            </a:r>
            <a:r>
              <a:rPr lang="zh-CN" altLang="en-US" dirty="0">
                <a:solidFill>
                  <a:srgbClr val="C00000"/>
                </a:solidFill>
              </a:rPr>
              <a:t>编程举例</a:t>
            </a:r>
            <a:endParaRPr lang="en-US" altLang="zh-CN"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40</a:t>
            </a:fld>
            <a:endParaRPr lang="zh-CN" altLang="en-US"/>
          </a:p>
        </p:txBody>
      </p:sp>
    </p:spTree>
    <p:extLst>
      <p:ext uri="{BB962C8B-B14F-4D97-AF65-F5344CB8AC3E}">
        <p14:creationId xmlns:p14="http://schemas.microsoft.com/office/powerpoint/2010/main" val="3164192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zh-CN" altLang="en-US" dirty="0">
                <a:latin typeface="SimHei" panose="02010609060101010101" pitchFamily="49" charset="-122"/>
                <a:ea typeface="SimHei" panose="02010609060101010101" pitchFamily="49" charset="-122"/>
                <a:cs typeface="Menlo" panose="020B0609030804020204" pitchFamily="49" charset="0"/>
              </a:rPr>
              <a:t>数据依赖性：非循环迭代相关</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串行代码（循环）</a:t>
            </a:r>
            <a:endParaRPr lang="en-US" altLang="zh-CN" dirty="0">
              <a:latin typeface="SimHei" panose="02010609060101010101" pitchFamily="49" charset="-122"/>
              <a:ea typeface="SimHei" panose="02010609060101010101" pitchFamily="49" charset="-122"/>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41</a:t>
            </a:fld>
            <a:endParaRPr lang="zh-CN" altLang="en-US"/>
          </a:p>
        </p:txBody>
      </p:sp>
      <p:sp>
        <p:nvSpPr>
          <p:cNvPr id="7" name="Rectangle 6">
            <a:extLst>
              <a:ext uri="{FF2B5EF4-FFF2-40B4-BE49-F238E27FC236}">
                <a16:creationId xmlns:a16="http://schemas.microsoft.com/office/drawing/2014/main" id="{F7826392-FCEF-A743-B7C6-A6D0918111F6}"/>
              </a:ext>
            </a:extLst>
          </p:cNvPr>
          <p:cNvSpPr/>
          <p:nvPr/>
        </p:nvSpPr>
        <p:spPr>
          <a:xfrm>
            <a:off x="2202632" y="3543960"/>
            <a:ext cx="8986192" cy="1938992"/>
          </a:xfrm>
          <a:prstGeom prst="rect">
            <a:avLst/>
          </a:prstGeom>
        </p:spPr>
        <p:txBody>
          <a:bodyPr wrap="square">
            <a:spAutoFit/>
          </a:bodyPr>
          <a:lstStyle/>
          <a:p>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683330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zh-CN" altLang="en-US" dirty="0">
                <a:latin typeface="SimHei" panose="02010609060101010101" pitchFamily="49" charset="-122"/>
                <a:ea typeface="SimHei" panose="02010609060101010101" pitchFamily="49" charset="-122"/>
                <a:cs typeface="Menlo" panose="020B0609030804020204" pitchFamily="49" charset="0"/>
              </a:rPr>
              <a:t>串行代码（循环）</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en-US" altLang="zh-CN" dirty="0">
                <a:latin typeface="SimHei" panose="02010609060101010101" pitchFamily="49" charset="-122"/>
                <a:ea typeface="SimHei" panose="02010609060101010101" pitchFamily="49" charset="-122"/>
                <a:cs typeface="Menlo" panose="020B0609030804020204" pitchFamily="49"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a:t>
            </a:r>
            <a:r>
              <a:rPr lang="en-US" altLang="zh-CN" dirty="0">
                <a:latin typeface="SimHei" panose="02010609060101010101" pitchFamily="49" charset="-122"/>
                <a:ea typeface="SimHei" panose="02010609060101010101" pitchFamily="49" charset="-122"/>
                <a:cs typeface="Menlo" panose="020B0609030804020204" pitchFamily="49" charset="0"/>
              </a:rPr>
              <a:t>1</a:t>
            </a:r>
            <a:r>
              <a:rPr lang="zh-CN" altLang="en-US" dirty="0">
                <a:latin typeface="SimHei" panose="02010609060101010101" pitchFamily="49" charset="-122"/>
                <a:ea typeface="SimHei" panose="02010609060101010101" pitchFamily="49" charset="-122"/>
                <a:cs typeface="Menlo" panose="020B0609030804020204" pitchFamily="49" charset="0"/>
              </a:rPr>
              <a:t>个</a:t>
            </a:r>
            <a:r>
              <a:rPr lang="en-US" altLang="zh-CN" dirty="0">
                <a:latin typeface="Menlo" panose="020B0609030804020204" pitchFamily="49" charset="0"/>
                <a:ea typeface="Menlo" panose="020B0609030804020204" pitchFamily="49" charset="0"/>
                <a:cs typeface="Menlo" panose="020B0609030804020204" pitchFamily="49"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42</a:t>
            </a:fld>
            <a:endParaRPr lang="zh-CN" altLang="en-US"/>
          </a:p>
        </p:txBody>
      </p:sp>
      <p:sp>
        <p:nvSpPr>
          <p:cNvPr id="7" name="Rectangle 6">
            <a:extLst>
              <a:ext uri="{FF2B5EF4-FFF2-40B4-BE49-F238E27FC236}">
                <a16:creationId xmlns:a16="http://schemas.microsoft.com/office/drawing/2014/main" id="{F7826392-FCEF-A743-B7C6-A6D0918111F6}"/>
              </a:ext>
            </a:extLst>
          </p:cNvPr>
          <p:cNvSpPr/>
          <p:nvPr/>
        </p:nvSpPr>
        <p:spPr>
          <a:xfrm>
            <a:off x="2139048" y="3106688"/>
            <a:ext cx="8986192" cy="1938992"/>
          </a:xfrm>
          <a:prstGeom prst="rect">
            <a:avLst/>
          </a:prstGeom>
        </p:spPr>
        <p:txBody>
          <a:bodyPr wrap="square">
            <a:spAutoFit/>
          </a:bodyPr>
          <a:lstStyle/>
          <a:p>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30B6A887-1EFC-AB43-A44D-29877B61169F}"/>
              </a:ext>
            </a:extLst>
          </p:cNvPr>
          <p:cNvSpPr/>
          <p:nvPr/>
        </p:nvSpPr>
        <p:spPr>
          <a:xfrm>
            <a:off x="2139048" y="5694908"/>
            <a:ext cx="10469760" cy="2308324"/>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n</a:t>
            </a:r>
            <a:r>
              <a:rPr lang="zh-CN" alt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763742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a:t>
            </a:r>
            <a:r>
              <a:rPr lang="en-US" altLang="zh-CN" dirty="0">
                <a:latin typeface="SimHei" panose="02010609060101010101" pitchFamily="49" charset="-122"/>
                <a:ea typeface="SimHei" panose="02010609060101010101" pitchFamily="49" charset="-122"/>
                <a:cs typeface="Menlo" panose="020B0609030804020204" pitchFamily="49" charset="0"/>
              </a:rPr>
              <a:t>1</a:t>
            </a:r>
            <a:r>
              <a:rPr lang="zh-CN" altLang="en-US" dirty="0">
                <a:latin typeface="SimHei" panose="02010609060101010101" pitchFamily="49" charset="-122"/>
                <a:ea typeface="SimHei" panose="02010609060101010101" pitchFamily="49" charset="-122"/>
                <a:cs typeface="Menlo" panose="020B0609030804020204" pitchFamily="49" charset="0"/>
              </a:rPr>
              <a:t>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存在问题：</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en-US" altLang="zh-CN" sz="2800" dirty="0">
                <a:latin typeface="Menlo" panose="020B0609030804020204" pitchFamily="49" charset="0"/>
                <a:ea typeface="Menlo" panose="020B0609030804020204" pitchFamily="49" charset="0"/>
                <a:cs typeface="Menlo" panose="020B0609030804020204" pitchFamily="49" charset="0"/>
              </a:rPr>
              <a:t>a,</a:t>
            </a:r>
            <a:r>
              <a:rPr lang="zh-CN" altLang="en-US" sz="2800" dirty="0">
                <a:latin typeface="Menlo" panose="020B0609030804020204" pitchFamily="49" charset="0"/>
                <a:ea typeface="Helvetica Neue" panose="02000503000000020004" pitchFamily="2" charset="0"/>
                <a:cs typeface="Menlo" panose="020B0609030804020204" pitchFamily="49" charset="0"/>
              </a:rPr>
              <a:t> </a:t>
            </a:r>
            <a:r>
              <a:rPr lang="en-US" altLang="zh-CN" sz="2800" dirty="0">
                <a:latin typeface="Menlo" panose="020B0609030804020204" pitchFamily="49" charset="0"/>
                <a:ea typeface="Menlo" panose="020B0609030804020204" pitchFamily="49" charset="0"/>
                <a:cs typeface="Menlo" panose="020B0609030804020204" pitchFamily="49" charset="0"/>
              </a:rPr>
              <a:t>b,</a:t>
            </a:r>
            <a:r>
              <a:rPr lang="zh-CN" altLang="en-US" sz="2800" dirty="0">
                <a:latin typeface="Menlo" panose="020B0609030804020204" pitchFamily="49" charset="0"/>
                <a:ea typeface="Helvetica Neue" panose="02000503000000020004" pitchFamily="2" charset="0"/>
                <a:cs typeface="Menlo" panose="020B0609030804020204" pitchFamily="49" charset="0"/>
              </a:rPr>
              <a:t> </a:t>
            </a:r>
            <a:r>
              <a:rPr lang="en-US" altLang="zh-CN" sz="2800" dirty="0">
                <a:latin typeface="Menlo" panose="020B0609030804020204" pitchFamily="49" charset="0"/>
                <a:ea typeface="Menlo" panose="020B0609030804020204" pitchFamily="49" charset="0"/>
                <a:cs typeface="Menlo" panose="020B0609030804020204" pitchFamily="49" charset="0"/>
              </a:rPr>
              <a:t>c</a:t>
            </a:r>
            <a:r>
              <a:rPr lang="zh-CN" altLang="en-US" sz="2800" dirty="0">
                <a:latin typeface="SimHei" panose="02010609060101010101" pitchFamily="49" charset="-122"/>
                <a:ea typeface="SimHei" panose="02010609060101010101" pitchFamily="49" charset="-122"/>
                <a:cs typeface="Helvetica Neue" panose="02000503000000020004" pitchFamily="2" charset="0"/>
              </a:rPr>
              <a:t>为主内存地址，</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sz="2800" dirty="0">
                <a:latin typeface="SimHei" panose="02010609060101010101" pitchFamily="49" charset="-122"/>
                <a:ea typeface="SimHei" panose="02010609060101010101" pitchFamily="49" charset="-122"/>
                <a:cs typeface="Helvetica Neue" panose="02000503000000020004" pitchFamily="2" charset="0"/>
              </a:rPr>
              <a:t>无法访问</a:t>
            </a:r>
            <a:endParaRPr lang="en-US" altLang="zh-CN" sz="2800"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43</a:t>
            </a:fld>
            <a:endParaRPr lang="zh-CN" altLang="en-US"/>
          </a:p>
        </p:txBody>
      </p:sp>
      <p:sp>
        <p:nvSpPr>
          <p:cNvPr id="5" name="Rectangle 4">
            <a:extLst>
              <a:ext uri="{FF2B5EF4-FFF2-40B4-BE49-F238E27FC236}">
                <a16:creationId xmlns:a16="http://schemas.microsoft.com/office/drawing/2014/main" id="{30B6A887-1EFC-AB43-A44D-29877B61169F}"/>
              </a:ext>
            </a:extLst>
          </p:cNvPr>
          <p:cNvSpPr/>
          <p:nvPr/>
        </p:nvSpPr>
        <p:spPr>
          <a:xfrm>
            <a:off x="2131800" y="3246636"/>
            <a:ext cx="10469760" cy="2308324"/>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n</a:t>
            </a:r>
            <a:r>
              <a:rPr lang="zh-CN" alt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56362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FFA3-43EE-FB44-998C-B4FB4E37D4C2}"/>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17607171-560D-2247-9F37-F4AEB1F4F99C}"/>
              </a:ext>
            </a:extLst>
          </p:cNvPr>
          <p:cNvSpPr>
            <a:spLocks noGrp="1"/>
          </p:cNvSpPr>
          <p:nvPr>
            <p:ph idx="1"/>
          </p:nvPr>
        </p:nvSpPr>
        <p:spPr/>
        <p:txBody>
          <a:bodyPr/>
          <a:lstStyle/>
          <a:p>
            <a:r>
              <a:rPr lang="en-US" altLang="zh-CN" sz="3200" dirty="0"/>
              <a:t>GPU</a:t>
            </a:r>
            <a:r>
              <a:rPr lang="zh-CN" altLang="en-US" sz="3200" dirty="0"/>
              <a:t>内存管理</a:t>
            </a:r>
            <a:endParaRPr lang="en-US" altLang="zh-CN" sz="3200" dirty="0"/>
          </a:p>
          <a:p>
            <a:pPr lvl="1"/>
            <a:r>
              <a:rPr lang="zh-CN" altLang="en-US" sz="2400" dirty="0"/>
              <a:t>创建：</a:t>
            </a:r>
            <a:r>
              <a:rPr lang="en-US" altLang="zh-CN" sz="2200" dirty="0" err="1">
                <a:latin typeface="Menlo" panose="020B0609030804020204" pitchFamily="49" charset="0"/>
                <a:ea typeface="Menlo" panose="020B0609030804020204" pitchFamily="49" charset="0"/>
                <a:cs typeface="Menlo" panose="020B0609030804020204" pitchFamily="49" charset="0"/>
              </a:rPr>
              <a:t>cudaMalloc</a:t>
            </a:r>
            <a:endParaRPr lang="en-US" altLang="zh-CN" sz="2200" dirty="0">
              <a:latin typeface="Menlo" panose="020B0609030804020204" pitchFamily="49" charset="0"/>
              <a:ea typeface="Menlo" panose="020B0609030804020204" pitchFamily="49" charset="0"/>
              <a:cs typeface="Menlo" panose="020B0609030804020204" pitchFamily="49" charset="0"/>
            </a:endParaRPr>
          </a:p>
          <a:p>
            <a:pPr lvl="1"/>
            <a:r>
              <a:rPr lang="zh-CN" altLang="en-US" sz="2400" dirty="0"/>
              <a:t>拷贝：</a:t>
            </a:r>
            <a:r>
              <a:rPr lang="en-US" altLang="zh-CN" sz="2200" dirty="0" err="1">
                <a:latin typeface="Menlo" panose="020B0609030804020204" pitchFamily="49" charset="0"/>
                <a:ea typeface="Menlo" panose="020B0609030804020204" pitchFamily="49" charset="0"/>
                <a:cs typeface="Menlo" panose="020B0609030804020204" pitchFamily="49" charset="0"/>
              </a:rPr>
              <a:t>cudaMemcpy</a:t>
            </a:r>
            <a:endParaRPr lang="en-US" altLang="zh-CN" sz="2200" dirty="0">
              <a:latin typeface="Menlo" panose="020B0609030804020204" pitchFamily="49" charset="0"/>
              <a:ea typeface="Menlo" panose="020B0609030804020204" pitchFamily="49" charset="0"/>
              <a:cs typeface="Menlo" panose="020B0609030804020204" pitchFamily="49" charset="0"/>
            </a:endParaRPr>
          </a:p>
          <a:p>
            <a:pPr lvl="2"/>
            <a:r>
              <a:rPr lang="zh-CN" altLang="en-US" sz="2400" dirty="0"/>
              <a:t>使用</a:t>
            </a:r>
            <a:r>
              <a:rPr lang="en-US" altLang="zh-CN" sz="2200" dirty="0" err="1">
                <a:latin typeface="Menlo" panose="020B0609030804020204" pitchFamily="49" charset="0"/>
                <a:ea typeface="Menlo" panose="020B0609030804020204" pitchFamily="49" charset="0"/>
                <a:cs typeface="Menlo" panose="020B0609030804020204" pitchFamily="49" charset="0"/>
              </a:rPr>
              <a:t>cudaMemcpyHostToDevice</a:t>
            </a:r>
            <a:r>
              <a:rPr lang="zh-CN" altLang="en-US" sz="2400" dirty="0"/>
              <a:t>与</a:t>
            </a:r>
            <a:r>
              <a:rPr lang="en-US" altLang="zh-CN" sz="2200" dirty="0" err="1">
                <a:latin typeface="Menlo" panose="020B0609030804020204" pitchFamily="49" charset="0"/>
                <a:ea typeface="Menlo" panose="020B0609030804020204" pitchFamily="49" charset="0"/>
                <a:cs typeface="Menlo" panose="020B0609030804020204" pitchFamily="49" charset="0"/>
              </a:rPr>
              <a:t>cudaMemcpyDeviceToHost</a:t>
            </a:r>
            <a:r>
              <a:rPr lang="zh-CN" altLang="en-US" sz="2400" dirty="0"/>
              <a:t>指明拷贝方向</a:t>
            </a:r>
            <a:endParaRPr lang="en-US" altLang="zh-CN" sz="2400" dirty="0"/>
          </a:p>
          <a:p>
            <a:pPr lvl="1"/>
            <a:r>
              <a:rPr lang="zh-CN" altLang="en-US" sz="2400" dirty="0"/>
              <a:t>释放：</a:t>
            </a:r>
            <a:r>
              <a:rPr lang="en-US" altLang="zh-CN" sz="2200" dirty="0" err="1">
                <a:latin typeface="Menlo" panose="020B0609030804020204" pitchFamily="49" charset="0"/>
                <a:ea typeface="Menlo" panose="020B0609030804020204" pitchFamily="49" charset="0"/>
                <a:cs typeface="Menlo" panose="020B0609030804020204" pitchFamily="49" charset="0"/>
              </a:rPr>
              <a:t>cudaFree</a:t>
            </a:r>
            <a:endParaRPr lang="en-US" altLang="zh-CN" sz="2200" dirty="0">
              <a:latin typeface="Menlo" panose="020B0609030804020204" pitchFamily="49" charset="0"/>
              <a:ea typeface="Menlo" panose="020B0609030804020204" pitchFamily="49" charset="0"/>
              <a:cs typeface="Menlo" panose="020B0609030804020204" pitchFamily="49" charset="0"/>
            </a:endParaRPr>
          </a:p>
          <a:p>
            <a:pPr lvl="1"/>
            <a:endParaRPr lang="en-US" sz="2800" dirty="0"/>
          </a:p>
        </p:txBody>
      </p:sp>
      <p:sp>
        <p:nvSpPr>
          <p:cNvPr id="4" name="Slide Number Placeholder 3">
            <a:extLst>
              <a:ext uri="{FF2B5EF4-FFF2-40B4-BE49-F238E27FC236}">
                <a16:creationId xmlns:a16="http://schemas.microsoft.com/office/drawing/2014/main" id="{74D688B4-343C-E346-8476-F5897DE03C22}"/>
              </a:ext>
            </a:extLst>
          </p:cNvPr>
          <p:cNvSpPr>
            <a:spLocks noGrp="1"/>
          </p:cNvSpPr>
          <p:nvPr>
            <p:ph type="sldNum" sz="quarter" idx="12"/>
          </p:nvPr>
        </p:nvSpPr>
        <p:spPr/>
        <p:txBody>
          <a:bodyPr/>
          <a:lstStyle/>
          <a:p>
            <a:pPr>
              <a:defRPr/>
            </a:pPr>
            <a:fld id="{CA40A734-EF3B-425E-9970-80954DDB0807}" type="slidenum">
              <a:rPr lang="zh-CN" altLang="en-US" smtClean="0"/>
              <a:pPr>
                <a:defRPr/>
              </a:pPr>
              <a:t>44</a:t>
            </a:fld>
            <a:endParaRPr lang="zh-CN" altLang="en-US"/>
          </a:p>
        </p:txBody>
      </p:sp>
      <p:sp>
        <p:nvSpPr>
          <p:cNvPr id="5" name="Rectangle 4">
            <a:extLst>
              <a:ext uri="{FF2B5EF4-FFF2-40B4-BE49-F238E27FC236}">
                <a16:creationId xmlns:a16="http://schemas.microsoft.com/office/drawing/2014/main" id="{EC78D9E4-AAA1-AB48-9536-838F0F97227C}"/>
              </a:ext>
            </a:extLst>
          </p:cNvPr>
          <p:cNvSpPr/>
          <p:nvPr/>
        </p:nvSpPr>
        <p:spPr>
          <a:xfrm>
            <a:off x="1986608" y="3682752"/>
            <a:ext cx="10945216" cy="4293483"/>
          </a:xfrm>
          <a:prstGeom prst="rect">
            <a:avLst/>
          </a:prstGeom>
          <a:solidFill>
            <a:schemeClr val="bg1"/>
          </a:solidFill>
        </p:spPr>
        <p:txBody>
          <a:bodyPr wrap="square">
            <a:spAutoFit/>
          </a:bodyPr>
          <a:lstStyle/>
          <a:p>
            <a:r>
              <a:rPr lang="en-US" sz="2100" dirty="0" err="1">
                <a:solidFill>
                  <a:srgbClr val="7A3E9D"/>
                </a:solidFill>
                <a:latin typeface="Menlo" panose="020B0609030804020204" pitchFamily="49" charset="0"/>
              </a:rPr>
              <a:t>int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a_h</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b_h</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c_h</a:t>
            </a:r>
            <a:r>
              <a:rPr lang="en-US" sz="2100" dirty="0">
                <a:solidFill>
                  <a:srgbClr val="777777"/>
                </a:solidFill>
                <a:latin typeface="Menlo" panose="020B0609030804020204" pitchFamily="49" charset="0"/>
              </a:rPr>
              <a:t>;</a:t>
            </a:r>
            <a:r>
              <a:rPr lang="zh-CN" altLang="en-US" sz="2100" dirty="0">
                <a:solidFill>
                  <a:srgbClr val="777777"/>
                </a:solidFill>
                <a:latin typeface="Menlo" panose="020B0609030804020204" pitchFamily="49" charset="0"/>
              </a:rPr>
              <a:t> </a:t>
            </a:r>
            <a:r>
              <a:rPr lang="en-US" altLang="zh-CN" sz="2100" dirty="0">
                <a:solidFill>
                  <a:srgbClr val="777777"/>
                </a:solidFill>
                <a:latin typeface="Menlo" panose="020B0609030804020204" pitchFamily="49" charset="0"/>
              </a:rPr>
              <a:t>//_h</a:t>
            </a:r>
            <a:r>
              <a:rPr lang="zh-CN" altLang="en-US" sz="2100" dirty="0">
                <a:solidFill>
                  <a:srgbClr val="777777"/>
                </a:solidFill>
                <a:latin typeface="SimHei" panose="02010609060101010101" pitchFamily="49" charset="-122"/>
                <a:ea typeface="SimHei" panose="02010609060101010101" pitchFamily="49" charset="-122"/>
              </a:rPr>
              <a:t>常用来表明主机内存</a:t>
            </a:r>
            <a:endParaRPr lang="en-US" sz="2100" dirty="0">
              <a:solidFill>
                <a:srgbClr val="333333"/>
              </a:solidFill>
              <a:latin typeface="SimHei" panose="02010609060101010101" pitchFamily="49" charset="-122"/>
              <a:ea typeface="SimHei" panose="02010609060101010101" pitchFamily="49" charset="-122"/>
            </a:endParaRPr>
          </a:p>
          <a:p>
            <a:r>
              <a:rPr lang="en-US" sz="2100" dirty="0" err="1">
                <a:solidFill>
                  <a:srgbClr val="7A3E9D"/>
                </a:solidFill>
                <a:latin typeface="Menlo" panose="020B0609030804020204" pitchFamily="49" charset="0"/>
              </a:rPr>
              <a:t>int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a_d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b_d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c_d</a:t>
            </a:r>
            <a:r>
              <a:rPr lang="en-US" sz="2100" dirty="0">
                <a:solidFill>
                  <a:srgbClr val="777777"/>
                </a:solidFill>
                <a:latin typeface="Menlo" panose="020B0609030804020204" pitchFamily="49" charset="0"/>
              </a:rPr>
              <a:t>;</a:t>
            </a:r>
            <a:r>
              <a:rPr lang="zh-CN" altLang="en-US" sz="2100" dirty="0">
                <a:solidFill>
                  <a:srgbClr val="777777"/>
                </a:solidFill>
                <a:latin typeface="Menlo" panose="020B0609030804020204" pitchFamily="49" charset="0"/>
              </a:rPr>
              <a:t> </a:t>
            </a:r>
            <a:r>
              <a:rPr lang="en-US" altLang="zh-CN" sz="2100" dirty="0">
                <a:solidFill>
                  <a:srgbClr val="777777"/>
                </a:solidFill>
                <a:latin typeface="Menlo" panose="020B0609030804020204" pitchFamily="49" charset="0"/>
              </a:rPr>
              <a:t>//_d</a:t>
            </a:r>
            <a:r>
              <a:rPr lang="zh-CN" altLang="en-US" sz="2100" dirty="0">
                <a:solidFill>
                  <a:srgbClr val="777777"/>
                </a:solidFill>
                <a:latin typeface="SimHei" panose="02010609060101010101" pitchFamily="49" charset="-122"/>
                <a:ea typeface="SimHei" panose="02010609060101010101" pitchFamily="49" charset="-122"/>
              </a:rPr>
              <a:t>常用来表明设备内存</a:t>
            </a:r>
            <a:endParaRPr lang="en-US" sz="2100" dirty="0">
              <a:solidFill>
                <a:srgbClr val="333333"/>
              </a:solidFill>
              <a:latin typeface="SimHei" panose="02010609060101010101" pitchFamily="49" charset="-122"/>
              <a:ea typeface="SimHei" panose="02010609060101010101" pitchFamily="49" charset="-122"/>
            </a:endParaRPr>
          </a:p>
          <a:p>
            <a:r>
              <a:rPr lang="en-US" sz="2100" dirty="0" err="1">
                <a:solidFill>
                  <a:srgbClr val="7A3E9D"/>
                </a:solidFill>
                <a:latin typeface="Menlo" panose="020B0609030804020204" pitchFamily="49" charset="0"/>
              </a:rPr>
              <a:t>int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n_bytes</a:t>
            </a:r>
            <a:r>
              <a:rPr lang="en-US" sz="2100" dirty="0">
                <a:solidFill>
                  <a:srgbClr val="333333"/>
                </a:solidFill>
                <a:latin typeface="Menlo" panose="020B0609030804020204" pitchFamily="49" charset="0"/>
              </a:rPr>
              <a:t> </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777777"/>
                </a:solidFill>
                <a:latin typeface="Menlo" panose="020B0609030804020204" pitchFamily="49" charset="0"/>
              </a:rPr>
              <a:t>sizeof</a:t>
            </a:r>
            <a:r>
              <a:rPr lang="en-US" sz="2100" dirty="0">
                <a:solidFill>
                  <a:srgbClr val="777777"/>
                </a:solidFill>
                <a:latin typeface="Menlo" panose="020B0609030804020204" pitchFamily="49" charset="0"/>
              </a:rPr>
              <a:t>(</a:t>
            </a:r>
            <a:r>
              <a:rPr lang="en-US" sz="2100" dirty="0" err="1">
                <a:solidFill>
                  <a:srgbClr val="7A3E9D"/>
                </a:solidFill>
                <a:latin typeface="Menlo" panose="020B0609030804020204" pitchFamily="49" charset="0"/>
              </a:rPr>
              <a:t>int</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n</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br>
              <a:rPr lang="en-US" sz="2100" dirty="0">
                <a:solidFill>
                  <a:srgbClr val="333333"/>
                </a:solidFill>
                <a:latin typeface="Menlo" panose="020B0609030804020204" pitchFamily="49" charset="0"/>
              </a:rPr>
            </a:br>
            <a:r>
              <a:rPr lang="en-US" sz="2100" b="1" dirty="0" err="1">
                <a:solidFill>
                  <a:srgbClr val="AA3731"/>
                </a:solidFill>
                <a:latin typeface="Menlo" panose="020B0609030804020204" pitchFamily="49" charset="0"/>
              </a:rPr>
              <a:t>cudaMalloc</a:t>
            </a:r>
            <a:r>
              <a:rPr lang="en-US" sz="2100" dirty="0">
                <a:solidFill>
                  <a:srgbClr val="777777"/>
                </a:solidFill>
                <a:latin typeface="Menlo" panose="020B0609030804020204" pitchFamily="49" charset="0"/>
              </a:rPr>
              <a:t>((</a:t>
            </a:r>
            <a:r>
              <a:rPr lang="en-US" sz="2100" dirty="0">
                <a:solidFill>
                  <a:srgbClr val="7A3E9D"/>
                </a:solidFill>
                <a:latin typeface="Menlo" panose="020B0609030804020204" pitchFamily="49" charset="0"/>
              </a:rPr>
              <a:t>void</a:t>
            </a:r>
            <a:r>
              <a:rPr lang="en-US" sz="2100" dirty="0">
                <a:solidFill>
                  <a:srgbClr val="777777"/>
                </a:solidFill>
                <a:latin typeface="Menlo" panose="020B0609030804020204" pitchFamily="49" charset="0"/>
              </a:rPr>
              <a:t>**)&amp;</a:t>
            </a:r>
            <a:r>
              <a:rPr lang="en-US" sz="2100" dirty="0" err="1">
                <a:solidFill>
                  <a:srgbClr val="333333"/>
                </a:solidFill>
                <a:latin typeface="Menlo" panose="020B0609030804020204" pitchFamily="49" charset="0"/>
              </a:rPr>
              <a:t>a_d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777777"/>
                </a:solidFill>
                <a:latin typeface="Menlo" panose="020B0609030804020204" pitchFamily="49" charset="0"/>
              </a:rPr>
              <a:t>sizeof</a:t>
            </a:r>
            <a:r>
              <a:rPr lang="en-US" sz="2100" dirty="0">
                <a:solidFill>
                  <a:srgbClr val="777777"/>
                </a:solidFill>
                <a:latin typeface="Menlo" panose="020B0609030804020204" pitchFamily="49" charset="0"/>
              </a:rPr>
              <a:t>(</a:t>
            </a:r>
            <a:r>
              <a:rPr lang="en-US" sz="2100" dirty="0" err="1">
                <a:solidFill>
                  <a:srgbClr val="7A3E9D"/>
                </a:solidFill>
                <a:latin typeface="Menlo" panose="020B0609030804020204" pitchFamily="49" charset="0"/>
              </a:rPr>
              <a:t>int</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n</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r>
              <a:rPr lang="en-US" sz="2100" b="1" dirty="0" err="1">
                <a:solidFill>
                  <a:srgbClr val="AA3731"/>
                </a:solidFill>
                <a:latin typeface="Menlo" panose="020B0609030804020204" pitchFamily="49" charset="0"/>
              </a:rPr>
              <a:t>cudaMemcpy</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a_d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a_h</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n_bytes</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cudaMemcpyHostToDevice</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r>
              <a:rPr lang="en-US" sz="2100" dirty="0">
                <a:solidFill>
                  <a:srgbClr val="333333"/>
                </a:solidFill>
                <a:latin typeface="Menlo" panose="020B0609030804020204" pitchFamily="49" charset="0"/>
              </a:rPr>
              <a:t>... </a:t>
            </a:r>
            <a:r>
              <a:rPr lang="en-US" sz="2100" i="1" dirty="0">
                <a:solidFill>
                  <a:srgbClr val="AAAAAA"/>
                </a:solidFill>
                <a:latin typeface="Menlo" panose="020B0609030804020204" pitchFamily="49" charset="0"/>
              </a:rPr>
              <a:t>//same for b</a:t>
            </a:r>
            <a:r>
              <a:rPr lang="zh-CN" altLang="en-US" sz="2100" i="1" dirty="0">
                <a:solidFill>
                  <a:srgbClr val="AAAAAA"/>
                </a:solidFill>
                <a:latin typeface="Menlo" panose="020B0609030804020204" pitchFamily="49" charset="0"/>
              </a:rPr>
              <a:t> </a:t>
            </a:r>
            <a:r>
              <a:rPr lang="en-US" altLang="zh-CN" sz="2100" i="1" dirty="0">
                <a:solidFill>
                  <a:srgbClr val="AAAAAA"/>
                </a:solidFill>
                <a:latin typeface="Menlo" panose="020B0609030804020204" pitchFamily="49" charset="0"/>
              </a:rPr>
              <a:t>and</a:t>
            </a:r>
            <a:r>
              <a:rPr lang="zh-CN" altLang="en-US" sz="2100" i="1" dirty="0">
                <a:solidFill>
                  <a:srgbClr val="AAAAAA"/>
                </a:solidFill>
                <a:latin typeface="Menlo" panose="020B0609030804020204" pitchFamily="49" charset="0"/>
              </a:rPr>
              <a:t> </a:t>
            </a:r>
            <a:r>
              <a:rPr lang="en-US" altLang="zh-CN" sz="2100" i="1" dirty="0" err="1">
                <a:solidFill>
                  <a:srgbClr val="AAAAAA"/>
                </a:solidFill>
                <a:latin typeface="Menlo" panose="020B0609030804020204" pitchFamily="49" charset="0"/>
              </a:rPr>
              <a:t>cudaMalloc</a:t>
            </a:r>
            <a:r>
              <a:rPr lang="zh-CN" altLang="en-US" sz="2100" i="1" dirty="0">
                <a:solidFill>
                  <a:srgbClr val="AAAAAA"/>
                </a:solidFill>
                <a:latin typeface="Menlo" panose="020B0609030804020204" pitchFamily="49" charset="0"/>
              </a:rPr>
              <a:t> </a:t>
            </a:r>
            <a:r>
              <a:rPr lang="en-US" altLang="zh-CN" sz="2100" i="1" dirty="0">
                <a:solidFill>
                  <a:srgbClr val="AAAAAA"/>
                </a:solidFill>
                <a:latin typeface="Menlo" panose="020B0609030804020204" pitchFamily="49" charset="0"/>
              </a:rPr>
              <a:t>for</a:t>
            </a:r>
            <a:r>
              <a:rPr lang="zh-CN" altLang="en-US" sz="2100" i="1" dirty="0">
                <a:solidFill>
                  <a:srgbClr val="AAAAAA"/>
                </a:solidFill>
                <a:latin typeface="Menlo" panose="020B0609030804020204" pitchFamily="49" charset="0"/>
              </a:rPr>
              <a:t> </a:t>
            </a:r>
            <a:r>
              <a:rPr lang="en-US" altLang="zh-CN" sz="2100" i="1" dirty="0">
                <a:solidFill>
                  <a:srgbClr val="AAAAAA"/>
                </a:solidFill>
                <a:latin typeface="Menlo" panose="020B0609030804020204" pitchFamily="49" charset="0"/>
              </a:rPr>
              <a:t>c</a:t>
            </a:r>
            <a:endParaRPr lang="en-US" sz="2100" dirty="0">
              <a:solidFill>
                <a:srgbClr val="333333"/>
              </a:solidFill>
              <a:latin typeface="Menlo" panose="020B0609030804020204" pitchFamily="49" charset="0"/>
            </a:endParaRPr>
          </a:p>
          <a:p>
            <a:br>
              <a:rPr lang="en-US" sz="2100" dirty="0">
                <a:solidFill>
                  <a:srgbClr val="333333"/>
                </a:solidFill>
                <a:latin typeface="Menlo" panose="020B0609030804020204" pitchFamily="49" charset="0"/>
              </a:rPr>
            </a:br>
            <a:r>
              <a:rPr lang="en-US" sz="2100" dirty="0" err="1">
                <a:solidFill>
                  <a:srgbClr val="333333"/>
                </a:solidFill>
                <a:latin typeface="Menlo" panose="020B0609030804020204" pitchFamily="49" charset="0"/>
              </a:rPr>
              <a:t>vector_add</a:t>
            </a:r>
            <a:r>
              <a:rPr lang="en-US" sz="2100" dirty="0">
                <a:solidFill>
                  <a:srgbClr val="777777"/>
                </a:solidFill>
                <a:latin typeface="Menlo" panose="020B0609030804020204" pitchFamily="49" charset="0"/>
              </a:rPr>
              <a:t>&lt;&lt;&lt;</a:t>
            </a:r>
            <a:r>
              <a:rPr lang="en-US" sz="2100" dirty="0">
                <a:solidFill>
                  <a:srgbClr val="333333"/>
                </a:solidFill>
                <a:latin typeface="Menlo" panose="020B0609030804020204" pitchFamily="49" charset="0"/>
              </a:rPr>
              <a:t> </a:t>
            </a:r>
            <a:r>
              <a:rPr lang="en-US" sz="2100" dirty="0">
                <a:solidFill>
                  <a:srgbClr val="9C5D27"/>
                </a:solidFill>
                <a:latin typeface="Menlo" panose="020B0609030804020204" pitchFamily="49" charset="0"/>
              </a:rPr>
              <a:t>1</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n </a:t>
            </a:r>
            <a:r>
              <a:rPr lang="en-US" sz="2100" dirty="0">
                <a:solidFill>
                  <a:srgbClr val="777777"/>
                </a:solidFill>
                <a:latin typeface="Menlo" panose="020B0609030804020204" pitchFamily="49" charset="0"/>
              </a:rPr>
              <a:t>&gt;&gt;&gt;(</a:t>
            </a:r>
            <a:r>
              <a:rPr lang="en-US" sz="2100" dirty="0" err="1">
                <a:solidFill>
                  <a:srgbClr val="333333"/>
                </a:solidFill>
                <a:latin typeface="Menlo" panose="020B0609030804020204" pitchFamily="49" charset="0"/>
              </a:rPr>
              <a:t>a_d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b_d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c_d</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r>
              <a:rPr lang="en-US" sz="2100" b="1" dirty="0" err="1">
                <a:solidFill>
                  <a:srgbClr val="AA3731"/>
                </a:solidFill>
                <a:latin typeface="Menlo" panose="020B0609030804020204" pitchFamily="49" charset="0"/>
              </a:rPr>
              <a:t>cudaDeviceSynchronize</a:t>
            </a:r>
            <a:r>
              <a:rPr lang="en-US" sz="2100" dirty="0">
                <a:solidFill>
                  <a:srgbClr val="777777"/>
                </a:solidFill>
                <a:latin typeface="Menlo" panose="020B0609030804020204" pitchFamily="49" charset="0"/>
              </a:rPr>
              <a:t>();</a:t>
            </a:r>
            <a:endParaRPr lang="en-US" sz="2100" b="1" dirty="0">
              <a:solidFill>
                <a:srgbClr val="AA3731"/>
              </a:solidFill>
              <a:latin typeface="Menlo" panose="020B0609030804020204" pitchFamily="49" charset="0"/>
            </a:endParaRPr>
          </a:p>
          <a:p>
            <a:r>
              <a:rPr lang="en-US" sz="2100" b="1" dirty="0" err="1">
                <a:solidFill>
                  <a:srgbClr val="AA3731"/>
                </a:solidFill>
                <a:latin typeface="Menlo" panose="020B0609030804020204" pitchFamily="49" charset="0"/>
              </a:rPr>
              <a:t>cudaMemcpy</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c_h</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altLang="zh-CN" sz="2100" dirty="0" err="1">
                <a:solidFill>
                  <a:srgbClr val="333333"/>
                </a:solidFill>
                <a:latin typeface="Menlo" panose="020B0609030804020204" pitchFamily="49" charset="0"/>
              </a:rPr>
              <a:t>c</a:t>
            </a:r>
            <a:r>
              <a:rPr lang="en-US" sz="2100" dirty="0" err="1">
                <a:solidFill>
                  <a:srgbClr val="333333"/>
                </a:solidFill>
                <a:latin typeface="Menlo" panose="020B0609030804020204" pitchFamily="49" charset="0"/>
              </a:rPr>
              <a:t>_d</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n_bytes</a:t>
            </a:r>
            <a:r>
              <a:rPr lang="en-US" sz="2100" dirty="0">
                <a:solidFill>
                  <a:srgbClr val="777777"/>
                </a:solidFill>
                <a:latin typeface="Menlo" panose="020B0609030804020204" pitchFamily="49" charset="0"/>
              </a:rPr>
              <a:t>,</a:t>
            </a:r>
            <a:r>
              <a:rPr lang="en-US" sz="2100" dirty="0">
                <a:solidFill>
                  <a:srgbClr val="333333"/>
                </a:solidFill>
                <a:latin typeface="Menlo" panose="020B0609030804020204" pitchFamily="49" charset="0"/>
              </a:rPr>
              <a:t> </a:t>
            </a:r>
            <a:r>
              <a:rPr lang="en-US" sz="2100" dirty="0" err="1">
                <a:solidFill>
                  <a:srgbClr val="333333"/>
                </a:solidFill>
                <a:latin typeface="Menlo" panose="020B0609030804020204" pitchFamily="49" charset="0"/>
              </a:rPr>
              <a:t>cudaMemcpyDeviceToHost</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r>
              <a:rPr lang="en-US" sz="2100" b="1" dirty="0" err="1">
                <a:solidFill>
                  <a:srgbClr val="AA3731"/>
                </a:solidFill>
                <a:latin typeface="Menlo" panose="020B0609030804020204" pitchFamily="49" charset="0"/>
              </a:rPr>
              <a:t>cudaFree</a:t>
            </a:r>
            <a:r>
              <a:rPr lang="en-US" sz="2100" dirty="0">
                <a:solidFill>
                  <a:srgbClr val="777777"/>
                </a:solidFill>
                <a:latin typeface="Menlo" panose="020B0609030804020204" pitchFamily="49" charset="0"/>
              </a:rPr>
              <a:t>(</a:t>
            </a:r>
            <a:r>
              <a:rPr lang="en-US" sz="2100" dirty="0" err="1">
                <a:solidFill>
                  <a:srgbClr val="333333"/>
                </a:solidFill>
                <a:latin typeface="Menlo" panose="020B0609030804020204" pitchFamily="49" charset="0"/>
              </a:rPr>
              <a:t>a_d</a:t>
            </a:r>
            <a:r>
              <a:rPr lang="en-US" sz="2100" dirty="0">
                <a:solidFill>
                  <a:srgbClr val="777777"/>
                </a:solidFill>
                <a:latin typeface="Menlo" panose="020B0609030804020204" pitchFamily="49" charset="0"/>
              </a:rPr>
              <a:t>);</a:t>
            </a:r>
            <a:endParaRPr lang="en-US" sz="2100" dirty="0">
              <a:solidFill>
                <a:srgbClr val="333333"/>
              </a:solidFill>
              <a:latin typeface="Menlo" panose="020B0609030804020204" pitchFamily="49" charset="0"/>
            </a:endParaRPr>
          </a:p>
          <a:p>
            <a:r>
              <a:rPr lang="en-US" sz="2100" dirty="0">
                <a:solidFill>
                  <a:srgbClr val="333333"/>
                </a:solidFill>
                <a:latin typeface="Menlo" panose="020B0609030804020204" pitchFamily="49" charset="0"/>
              </a:rPr>
              <a:t>... </a:t>
            </a:r>
            <a:r>
              <a:rPr lang="en-US" sz="2100" i="1" dirty="0">
                <a:solidFill>
                  <a:srgbClr val="AAAAAA"/>
                </a:solidFill>
                <a:latin typeface="Menlo" panose="020B0609030804020204" pitchFamily="49" charset="0"/>
              </a:rPr>
              <a:t>//same for b and c</a:t>
            </a:r>
            <a:endParaRPr lang="en-US" sz="21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750513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24F-80C5-7F49-A8EF-1FB34ACBC109}"/>
              </a:ext>
            </a:extLst>
          </p:cNvPr>
          <p:cNvSpPr>
            <a:spLocks noGrp="1"/>
          </p:cNvSpPr>
          <p:nvPr>
            <p:ph type="title"/>
          </p:nvPr>
        </p:nvSpPr>
        <p:spPr/>
        <p:txBody>
          <a:bodyPr>
            <a:normAutofit fontScale="90000"/>
          </a:bodyPr>
          <a:lstStyle/>
          <a:p>
            <a:r>
              <a:rPr lang="zh-CN" altLang="en-US" dirty="0"/>
              <a:t>处理错误</a:t>
            </a:r>
            <a:endParaRPr lang="en-US" dirty="0"/>
          </a:p>
        </p:txBody>
      </p:sp>
      <p:sp>
        <p:nvSpPr>
          <p:cNvPr id="3" name="Content Placeholder 2">
            <a:extLst>
              <a:ext uri="{FF2B5EF4-FFF2-40B4-BE49-F238E27FC236}">
                <a16:creationId xmlns:a16="http://schemas.microsoft.com/office/drawing/2014/main" id="{8A9CE6F4-3E49-DD4F-B6FD-13768D62E647}"/>
              </a:ext>
            </a:extLst>
          </p:cNvPr>
          <p:cNvSpPr>
            <a:spLocks noGrp="1"/>
          </p:cNvSpPr>
          <p:nvPr>
            <p:ph idx="1"/>
          </p:nvPr>
        </p:nvSpPr>
        <p:spPr/>
        <p:txBody>
          <a:bodyPr/>
          <a:lstStyle/>
          <a:p>
            <a:r>
              <a:rPr lang="zh-CN" altLang="en-US" dirty="0"/>
              <a:t>使用宏定义</a:t>
            </a:r>
            <a:endParaRPr lang="en-US" altLang="zh-CN" dirty="0"/>
          </a:p>
          <a:p>
            <a:pPr lvl="1"/>
            <a:r>
              <a:rPr lang="zh-CN" altLang="en-US" dirty="0"/>
              <a:t>来自</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Grossman</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McKercher,</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“Professional</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C</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Programming”</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1ADFBE1-C447-1043-A801-A53B41075BA6}"/>
              </a:ext>
            </a:extLst>
          </p:cNvPr>
          <p:cNvSpPr>
            <a:spLocks noGrp="1"/>
          </p:cNvSpPr>
          <p:nvPr>
            <p:ph type="sldNum" sz="quarter" idx="12"/>
          </p:nvPr>
        </p:nvSpPr>
        <p:spPr/>
        <p:txBody>
          <a:bodyPr/>
          <a:lstStyle/>
          <a:p>
            <a:pPr>
              <a:defRPr/>
            </a:pPr>
            <a:fld id="{CA40A734-EF3B-425E-9970-80954DDB0807}" type="slidenum">
              <a:rPr lang="zh-CN" altLang="en-US" smtClean="0"/>
              <a:pPr>
                <a:defRPr/>
              </a:pPr>
              <a:t>45</a:t>
            </a:fld>
            <a:endParaRPr lang="zh-CN" altLang="en-US"/>
          </a:p>
        </p:txBody>
      </p:sp>
      <p:sp>
        <p:nvSpPr>
          <p:cNvPr id="5" name="Rectangle 4">
            <a:extLst>
              <a:ext uri="{FF2B5EF4-FFF2-40B4-BE49-F238E27FC236}">
                <a16:creationId xmlns:a16="http://schemas.microsoft.com/office/drawing/2014/main" id="{4B177AD0-9BF6-6448-B3FC-FD3D01BD2C9F}"/>
              </a:ext>
            </a:extLst>
          </p:cNvPr>
          <p:cNvSpPr/>
          <p:nvPr/>
        </p:nvSpPr>
        <p:spPr>
          <a:xfrm>
            <a:off x="1713384" y="2746648"/>
            <a:ext cx="11578480" cy="4524315"/>
          </a:xfrm>
          <a:prstGeom prst="rect">
            <a:avLst/>
          </a:prstGeom>
          <a:solidFill>
            <a:schemeClr val="bg1"/>
          </a:solidFill>
        </p:spPr>
        <p:txBody>
          <a:bodyPr wrap="square">
            <a:spAutoFit/>
          </a:bodyPr>
          <a:lstStyle/>
          <a:p>
            <a:r>
              <a:rPr lang="en-US" altLang="zh-CN" sz="2400" dirty="0">
                <a:solidFill>
                  <a:srgbClr val="777777"/>
                </a:solidFill>
                <a:latin typeface="Menlo" panose="020B0609030804020204" pitchFamily="49" charset="0"/>
              </a:rPr>
              <a:t>#</a:t>
            </a:r>
            <a:r>
              <a:rPr lang="en-US" altLang="zh-CN" sz="2400" dirty="0">
                <a:solidFill>
                  <a:srgbClr val="4B69C6"/>
                </a:solidFill>
                <a:latin typeface="Menlo" panose="020B0609030804020204" pitchFamily="49" charset="0"/>
              </a:rPr>
              <a:t>define</a:t>
            </a:r>
            <a:r>
              <a:rPr lang="en-US" altLang="zh-CN" sz="2400" dirty="0">
                <a:solidFill>
                  <a:srgbClr val="333333"/>
                </a:solidFill>
                <a:latin typeface="Menlo" panose="020B0609030804020204" pitchFamily="49" charset="0"/>
              </a:rPr>
              <a:t> </a:t>
            </a:r>
            <a:r>
              <a:rPr lang="en-US" altLang="zh-CN" sz="2400" b="1" dirty="0">
                <a:solidFill>
                  <a:srgbClr val="AA3731"/>
                </a:solidFill>
                <a:latin typeface="Menlo" panose="020B0609030804020204" pitchFamily="49" charset="0"/>
              </a:rPr>
              <a:t>CHECK</a:t>
            </a:r>
            <a:r>
              <a:rPr lang="en-US" altLang="zh-CN" sz="2400" dirty="0">
                <a:solidFill>
                  <a:srgbClr val="777777"/>
                </a:solidFill>
                <a:latin typeface="Menlo" panose="020B0609030804020204" pitchFamily="49" charset="0"/>
              </a:rPr>
              <a:t>(</a:t>
            </a:r>
            <a:r>
              <a:rPr lang="en-US" altLang="zh-CN" sz="2400" dirty="0">
                <a:solidFill>
                  <a:srgbClr val="7A3E9D"/>
                </a:solidFill>
                <a:latin typeface="Menlo" panose="020B0609030804020204" pitchFamily="49" charset="0"/>
              </a:rPr>
              <a:t>call</a:t>
            </a:r>
            <a:r>
              <a:rPr lang="en-US" altLang="zh-CN" sz="2400" dirty="0">
                <a:solidFill>
                  <a:srgbClr val="777777"/>
                </a:solidFill>
                <a:latin typeface="Menlo" panose="020B0609030804020204" pitchFamily="49" charset="0"/>
              </a:rPr>
              <a:t>)</a:t>
            </a:r>
          </a:p>
          <a:p>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dirty="0">
                <a:solidFill>
                  <a:srgbClr val="4B69C6"/>
                </a:solidFill>
                <a:latin typeface="Menlo" panose="020B0609030804020204" pitchFamily="49" charset="0"/>
              </a:rPr>
              <a:t>const</a:t>
            </a:r>
            <a:r>
              <a:rPr lang="en-US" altLang="zh-CN" sz="2400" dirty="0">
                <a:solidFill>
                  <a:srgbClr val="333333"/>
                </a:solidFill>
                <a:latin typeface="Menlo" panose="020B0609030804020204" pitchFamily="49" charset="0"/>
              </a:rPr>
              <a:t> </a:t>
            </a:r>
            <a:r>
              <a:rPr lang="en-US" altLang="zh-CN" sz="2400" dirty="0" err="1">
                <a:solidFill>
                  <a:srgbClr val="7A3E9D"/>
                </a:solidFill>
                <a:latin typeface="Menlo" panose="020B0609030804020204" pitchFamily="49" charset="0"/>
              </a:rPr>
              <a:t>cudaError_t</a:t>
            </a:r>
            <a:r>
              <a:rPr lang="en-US" altLang="zh-CN" sz="2400" dirty="0">
                <a:solidFill>
                  <a:srgbClr val="333333"/>
                </a:solidFill>
                <a:latin typeface="Menlo" panose="020B0609030804020204" pitchFamily="49" charset="0"/>
              </a:rPr>
              <a:t> error </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call</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dirty="0">
                <a:solidFill>
                  <a:srgbClr val="4B69C6"/>
                </a:solidFill>
                <a:latin typeface="Menlo" panose="020B0609030804020204" pitchFamily="49" charset="0"/>
              </a:rPr>
              <a:t>if</a:t>
            </a:r>
            <a:r>
              <a:rPr lang="en-US" altLang="zh-CN" sz="2400" dirty="0">
                <a:solidFill>
                  <a:srgbClr val="333333"/>
                </a:solidFill>
                <a:latin typeface="Menlo" panose="020B0609030804020204" pitchFamily="49" charset="0"/>
              </a:rPr>
              <a:t> </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error </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a:t>
            </a:r>
            <a:r>
              <a:rPr lang="en-US" altLang="zh-CN" sz="2400" dirty="0" err="1">
                <a:solidFill>
                  <a:srgbClr val="333333"/>
                </a:solidFill>
                <a:latin typeface="Menlo" panose="020B0609030804020204" pitchFamily="49" charset="0"/>
              </a:rPr>
              <a:t>cudaSuccess</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b="1" dirty="0" err="1">
                <a:solidFill>
                  <a:srgbClr val="AA3731"/>
                </a:solidFill>
                <a:latin typeface="Menlo" panose="020B0609030804020204" pitchFamily="49" charset="0"/>
              </a:rPr>
              <a:t>printf</a:t>
            </a:r>
            <a:r>
              <a:rPr lang="en-US" altLang="zh-CN" sz="2400" dirty="0">
                <a:solidFill>
                  <a:srgbClr val="777777"/>
                </a:solidFill>
                <a:latin typeface="Menlo" panose="020B0609030804020204" pitchFamily="49" charset="0"/>
              </a:rPr>
              <a:t>(“</a:t>
            </a:r>
            <a:r>
              <a:rPr lang="en-US" altLang="zh-CN" sz="2400" dirty="0">
                <a:solidFill>
                  <a:srgbClr val="448C27"/>
                </a:solidFill>
                <a:latin typeface="Menlo" panose="020B0609030804020204" pitchFamily="49" charset="0"/>
              </a:rPr>
              <a:t>Error: </a:t>
            </a:r>
            <a:r>
              <a:rPr lang="en-US" altLang="zh-CN" sz="2400" dirty="0">
                <a:solidFill>
                  <a:srgbClr val="9C5D27"/>
                </a:solidFill>
                <a:latin typeface="Menlo" panose="020B0609030804020204" pitchFamily="49" charset="0"/>
              </a:rPr>
              <a:t>%s</a:t>
            </a:r>
            <a:r>
              <a:rPr lang="en-US" altLang="zh-CN" sz="2400" dirty="0">
                <a:solidFill>
                  <a:srgbClr val="448C27"/>
                </a:solidFill>
                <a:latin typeface="Menlo" panose="020B0609030804020204" pitchFamily="49" charset="0"/>
              </a:rPr>
              <a:t>:</a:t>
            </a:r>
            <a:r>
              <a:rPr lang="en-US" altLang="zh-CN" sz="2400" dirty="0">
                <a:solidFill>
                  <a:srgbClr val="9C5D27"/>
                </a:solidFill>
                <a:latin typeface="Menlo" panose="020B0609030804020204" pitchFamily="49" charset="0"/>
              </a:rPr>
              <a:t>%d</a:t>
            </a:r>
            <a:r>
              <a:rPr lang="en-US" altLang="zh-CN" sz="2400" dirty="0">
                <a:solidFill>
                  <a:srgbClr val="448C27"/>
                </a:solidFill>
                <a:latin typeface="Menlo" panose="020B0609030804020204" pitchFamily="49" charset="0"/>
              </a:rPr>
              <a:t>, </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__FILE__</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__LINE__</a:t>
            </a:r>
            <a:r>
              <a:rPr lang="en-US" altLang="zh-CN" sz="2400" dirty="0">
                <a:solidFill>
                  <a:srgbClr val="777777"/>
                </a:solidFill>
                <a:latin typeface="Menlo" panose="020B0609030804020204" pitchFamily="49" charset="0"/>
              </a:rPr>
              <a:t>);</a:t>
            </a:r>
          </a:p>
          <a:p>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b="1" dirty="0" err="1">
                <a:solidFill>
                  <a:srgbClr val="AA3731"/>
                </a:solidFill>
                <a:latin typeface="Menlo" panose="020B0609030804020204" pitchFamily="49" charset="0"/>
              </a:rPr>
              <a:t>printf</a:t>
            </a:r>
            <a:r>
              <a:rPr lang="en-US" altLang="zh-CN" sz="2400" dirty="0">
                <a:solidFill>
                  <a:srgbClr val="777777"/>
                </a:solidFill>
                <a:latin typeface="Menlo" panose="020B0609030804020204" pitchFamily="49" charset="0"/>
              </a:rPr>
              <a:t>(“</a:t>
            </a:r>
            <a:r>
              <a:rPr lang="en-US" altLang="zh-CN" sz="2400" dirty="0">
                <a:solidFill>
                  <a:srgbClr val="448C27"/>
                </a:solidFill>
                <a:latin typeface="Menlo" panose="020B0609030804020204" pitchFamily="49" charset="0"/>
              </a:rPr>
              <a:t>code:</a:t>
            </a:r>
            <a:r>
              <a:rPr lang="en-US" altLang="zh-CN" sz="2400" dirty="0">
                <a:solidFill>
                  <a:srgbClr val="9C5D27"/>
                </a:solidFill>
                <a:latin typeface="Menlo" panose="020B0609030804020204" pitchFamily="49" charset="0"/>
              </a:rPr>
              <a:t>%d</a:t>
            </a:r>
            <a:r>
              <a:rPr lang="en-US" altLang="zh-CN" sz="2400" dirty="0">
                <a:solidFill>
                  <a:srgbClr val="448C27"/>
                </a:solidFill>
                <a:latin typeface="Menlo" panose="020B0609030804020204" pitchFamily="49" charset="0"/>
              </a:rPr>
              <a:t>, reason: </a:t>
            </a:r>
            <a:r>
              <a:rPr lang="en-US" altLang="zh-CN" sz="2400" dirty="0">
                <a:solidFill>
                  <a:srgbClr val="9C5D27"/>
                </a:solidFill>
                <a:latin typeface="Menlo" panose="020B0609030804020204" pitchFamily="49" charset="0"/>
              </a:rPr>
              <a:t>%s</a:t>
            </a:r>
            <a:r>
              <a:rPr lang="en-US" altLang="zh-CN" sz="2400" dirty="0">
                <a:solidFill>
                  <a:srgbClr val="448C27"/>
                </a:solidFill>
                <a:latin typeface="Menlo" panose="020B0609030804020204" pitchFamily="49" charset="0"/>
              </a:rPr>
              <a:t> </a:t>
            </a:r>
            <a:r>
              <a:rPr lang="en-US" altLang="zh-CN" sz="2400" dirty="0">
                <a:solidFill>
                  <a:srgbClr val="777777"/>
                </a:solidFill>
                <a:latin typeface="Menlo" panose="020B0609030804020204" pitchFamily="49" charset="0"/>
              </a:rPr>
              <a:t>\n”,</a:t>
            </a:r>
            <a:r>
              <a:rPr lang="en-US" altLang="zh-CN" sz="2400" dirty="0">
                <a:solidFill>
                  <a:srgbClr val="333333"/>
                </a:solidFill>
                <a:latin typeface="Menlo" panose="020B0609030804020204" pitchFamily="49" charset="0"/>
              </a:rPr>
              <a:t> </a:t>
            </a:r>
            <a:r>
              <a:rPr lang="zh-CN" altLang="en-US" sz="2400" dirty="0">
                <a:solidFill>
                  <a:srgbClr val="333333"/>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333333"/>
                </a:solidFill>
                <a:latin typeface="Menlo" panose="020B0609030804020204" pitchFamily="49" charset="0"/>
              </a:rPr>
              <a:t>error</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b="1" dirty="0" err="1">
                <a:solidFill>
                  <a:srgbClr val="AA3731"/>
                </a:solidFill>
                <a:latin typeface="Menlo" panose="020B0609030804020204" pitchFamily="49" charset="0"/>
              </a:rPr>
              <a:t>cudaGetErrorString</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error</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b="1" dirty="0">
                <a:solidFill>
                  <a:srgbClr val="AA3731"/>
                </a:solidFill>
                <a:latin typeface="Menlo" panose="020B0609030804020204" pitchFamily="49" charset="0"/>
              </a:rPr>
              <a:t>exit</a:t>
            </a:r>
            <a:r>
              <a:rPr lang="en-US" altLang="zh-CN" sz="2400" dirty="0">
                <a:solidFill>
                  <a:srgbClr val="777777"/>
                </a:solidFill>
                <a:latin typeface="Menlo" panose="020B0609030804020204" pitchFamily="49" charset="0"/>
              </a:rPr>
              <a:t>(</a:t>
            </a:r>
            <a:r>
              <a:rPr lang="en-US" altLang="zh-CN" sz="2400" dirty="0">
                <a:solidFill>
                  <a:srgbClr val="9C5D27"/>
                </a:solidFill>
                <a:latin typeface="Menlo" panose="020B0609030804020204" pitchFamily="49" charset="0"/>
              </a:rPr>
              <a:t>1</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altLang="zh-CN"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777777"/>
                </a:solidFill>
                <a:latin typeface="Menlo" panose="020B0609030804020204" pitchFamily="49" charset="0"/>
              </a:rPr>
              <a:t>\}</a:t>
            </a:r>
          </a:p>
          <a:p>
            <a:endParaRPr lang="en-US" altLang="zh-CN" sz="2400" dirty="0">
              <a:solidFill>
                <a:srgbClr val="777777"/>
              </a:solidFill>
              <a:latin typeface="Menlo" panose="020B0609030804020204" pitchFamily="49" charset="0"/>
            </a:endParaRPr>
          </a:p>
          <a:p>
            <a:endParaRPr lang="en-US" altLang="zh-CN" sz="2400" dirty="0">
              <a:solidFill>
                <a:srgbClr val="333333"/>
              </a:solidFill>
              <a:latin typeface="Menlo" panose="020B0609030804020204" pitchFamily="49" charset="0"/>
            </a:endParaRPr>
          </a:p>
        </p:txBody>
      </p:sp>
      <p:sp>
        <p:nvSpPr>
          <p:cNvPr id="6" name="Rectangle 5">
            <a:extLst>
              <a:ext uri="{FF2B5EF4-FFF2-40B4-BE49-F238E27FC236}">
                <a16:creationId xmlns:a16="http://schemas.microsoft.com/office/drawing/2014/main" id="{1D29275E-213C-A64A-A3FF-359303C62DC8}"/>
              </a:ext>
            </a:extLst>
          </p:cNvPr>
          <p:cNvSpPr/>
          <p:nvPr/>
        </p:nvSpPr>
        <p:spPr>
          <a:xfrm>
            <a:off x="1830730" y="6716578"/>
            <a:ext cx="9142246" cy="461665"/>
          </a:xfrm>
          <a:prstGeom prst="rect">
            <a:avLst/>
          </a:prstGeom>
          <a:ln w="25400">
            <a:solidFill>
              <a:srgbClr val="C00000"/>
            </a:solidFill>
          </a:ln>
        </p:spPr>
        <p:txBody>
          <a:bodyPr wrap="none">
            <a:spAutoFit/>
          </a:bodyPr>
          <a:lstStyle/>
          <a:p>
            <a:r>
              <a:rPr lang="zh-CN" altLang="en-US" sz="2400" b="1" dirty="0">
                <a:solidFill>
                  <a:srgbClr val="AA3731"/>
                </a:solidFill>
                <a:latin typeface="SimHei" panose="02010609060101010101" pitchFamily="49" charset="-122"/>
                <a:ea typeface="SimHei" panose="02010609060101010101" pitchFamily="49" charset="-122"/>
              </a:rPr>
              <a:t>用法举例：</a:t>
            </a:r>
            <a:r>
              <a:rPr lang="en-US" sz="2400" b="1" dirty="0">
                <a:solidFill>
                  <a:srgbClr val="AA3731"/>
                </a:solidFill>
                <a:latin typeface="Menlo" panose="020B0609030804020204" pitchFamily="49" charset="0"/>
              </a:rPr>
              <a:t>CHECK</a:t>
            </a:r>
            <a:r>
              <a:rPr lang="en-US" sz="2400" dirty="0">
                <a:solidFill>
                  <a:srgbClr val="777777"/>
                </a:solidFill>
                <a:latin typeface="Menlo" panose="020B0609030804020204" pitchFamily="49" charset="0"/>
              </a:rPr>
              <a:t>(</a:t>
            </a:r>
            <a:r>
              <a:rPr lang="en-US" sz="2400" b="1" dirty="0" err="1">
                <a:solidFill>
                  <a:srgbClr val="AA3731"/>
                </a:solidFill>
                <a:latin typeface="Menlo" panose="020B0609030804020204" pitchFamily="49" charset="0"/>
              </a:rPr>
              <a:t>cudaMalloc</a:t>
            </a:r>
            <a:r>
              <a:rPr lang="en-US" sz="2400" dirty="0">
                <a:solidFill>
                  <a:srgbClr val="777777"/>
                </a:solidFill>
                <a:latin typeface="Menlo" panose="020B0609030804020204" pitchFamily="49" charset="0"/>
              </a:rPr>
              <a:t>((</a:t>
            </a:r>
            <a:r>
              <a:rPr lang="en-US" sz="2400" dirty="0">
                <a:solidFill>
                  <a:srgbClr val="7A3E9D"/>
                </a:solidFill>
                <a:latin typeface="Menlo" panose="020B0609030804020204" pitchFamily="49" charset="0"/>
              </a:rPr>
              <a:t>void</a:t>
            </a:r>
            <a:r>
              <a:rPr lang="en-US" sz="2400" dirty="0">
                <a:solidFill>
                  <a:srgbClr val="777777"/>
                </a:solidFill>
                <a:latin typeface="Menlo" panose="020B0609030804020204" pitchFamily="49" charset="0"/>
              </a:rPr>
              <a:t>**)&amp;</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n_bytes</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186005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a:t>
            </a:r>
            <a:r>
              <a:rPr lang="en-US" altLang="zh-CN" dirty="0">
                <a:latin typeface="SimHei" panose="02010609060101010101" pitchFamily="49" charset="-122"/>
                <a:ea typeface="SimHei" panose="02010609060101010101" pitchFamily="49" charset="-122"/>
                <a:cs typeface="Menlo" panose="020B0609030804020204" pitchFamily="49" charset="0"/>
              </a:rPr>
              <a:t>1</a:t>
            </a:r>
            <a:r>
              <a:rPr lang="zh-CN" altLang="en-US" dirty="0">
                <a:latin typeface="SimHei" panose="02010609060101010101" pitchFamily="49" charset="-122"/>
                <a:ea typeface="SimHei" panose="02010609060101010101" pitchFamily="49" charset="-122"/>
                <a:cs typeface="Menlo" panose="020B0609030804020204" pitchFamily="49" charset="0"/>
              </a:rPr>
              <a:t>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假设 </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latin typeface="Menlo" panose="020B0609030804020204" pitchFamily="49" charset="0"/>
                <a:ea typeface="SimHei" panose="02010609060101010101" pitchFamily="49" charset="-122"/>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latin typeface="Menlo" panose="020B0609030804020204" pitchFamily="49" charset="0"/>
                <a:ea typeface="SimHei" panose="02010609060101010101" pitchFamily="49" charset="-122"/>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latin typeface="Menlo" panose="020B0609030804020204" pitchFamily="49" charset="0"/>
                <a:ea typeface="Menlo" panose="020B0609030804020204" pitchFamily="49" charset="0"/>
                <a:cs typeface="Menlo" panose="020B0609030804020204" pitchFamily="49" charset="0"/>
              </a:rPr>
              <a:t> </a:t>
            </a:r>
            <a:r>
              <a:rPr lang="zh-CN" altLang="en-US" dirty="0">
                <a:latin typeface="SimHei" panose="02010609060101010101" pitchFamily="49" charset="-122"/>
                <a:ea typeface="SimHei" panose="02010609060101010101" pitchFamily="49" charset="-122"/>
                <a:cs typeface="Menlo" panose="020B0609030804020204" pitchFamily="49" charset="0"/>
              </a:rPr>
              <a:t>均为设备内存</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存在问题：</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sz="2800" dirty="0">
                <a:latin typeface="SimHei" panose="02010609060101010101" pitchFamily="49" charset="-122"/>
                <a:ea typeface="SimHei" panose="02010609060101010101" pitchFamily="49" charset="-122"/>
                <a:cs typeface="Menlo" panose="020B0609030804020204" pitchFamily="49" charset="0"/>
              </a:rPr>
              <a:t>中有最大线程数限制：</a:t>
            </a:r>
            <a:r>
              <a:rPr lang="en-US" altLang="zh-CN" sz="2800" dirty="0">
                <a:latin typeface="Menlo" panose="020B0609030804020204" pitchFamily="49" charset="0"/>
                <a:ea typeface="Menlo" panose="020B0609030804020204" pitchFamily="49" charset="0"/>
                <a:cs typeface="Menlo" panose="020B0609030804020204" pitchFamily="49" charset="0"/>
              </a:rPr>
              <a:t>n</a:t>
            </a:r>
            <a:r>
              <a:rPr lang="zh-CN" altLang="en-US" sz="2800" dirty="0">
                <a:latin typeface="SimHei" panose="02010609060101010101" pitchFamily="49" charset="-122"/>
                <a:ea typeface="SimHei" panose="02010609060101010101" pitchFamily="49" charset="-122"/>
                <a:cs typeface="Menlo" panose="020B0609030804020204" pitchFamily="49" charset="0"/>
              </a:rPr>
              <a:t>必须不大于</a:t>
            </a:r>
            <a:r>
              <a:rPr lang="en-US" altLang="zh-CN" sz="2800" dirty="0">
                <a:latin typeface="Menlo" panose="020B0609030804020204" pitchFamily="49" charset="0"/>
                <a:ea typeface="Menlo" panose="020B0609030804020204" pitchFamily="49" charset="0"/>
                <a:cs typeface="Menlo" panose="020B0609030804020204" pitchFamily="49" charset="0"/>
              </a:rPr>
              <a:t>1024</a:t>
            </a:r>
          </a:p>
          <a:p>
            <a:pPr lvl="3"/>
            <a:r>
              <a:rPr lang="zh-CN" altLang="en-US" sz="2800" dirty="0">
                <a:latin typeface="SimHei" panose="02010609060101010101" pitchFamily="49" charset="-122"/>
                <a:ea typeface="SimHei" panose="02010609060101010101" pitchFamily="49" charset="-122"/>
                <a:cs typeface="Menlo" panose="020B0609030804020204" pitchFamily="49" charset="0"/>
              </a:rPr>
              <a:t>同一个</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sz="2800" dirty="0">
                <a:latin typeface="SimHei" panose="02010609060101010101" pitchFamily="49" charset="-122"/>
                <a:ea typeface="SimHei" panose="02010609060101010101" pitchFamily="49" charset="-122"/>
                <a:cs typeface="Menlo" panose="020B0609030804020204" pitchFamily="49" charset="0"/>
              </a:rPr>
              <a:t>只在一个</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SM</a:t>
            </a:r>
            <a:r>
              <a:rPr lang="zh-CN" altLang="en-US" sz="2800" dirty="0">
                <a:latin typeface="SimHei" panose="02010609060101010101" pitchFamily="49" charset="-122"/>
                <a:ea typeface="SimHei" panose="02010609060101010101" pitchFamily="49" charset="-122"/>
                <a:cs typeface="Menlo" panose="020B0609030804020204" pitchFamily="49" charset="0"/>
              </a:rPr>
              <a:t>上执行：没有充分利用</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sz="2800" dirty="0">
                <a:latin typeface="SimHei" panose="02010609060101010101" pitchFamily="49" charset="-122"/>
                <a:ea typeface="SimHei" panose="02010609060101010101" pitchFamily="49" charset="-122"/>
                <a:cs typeface="Menlo" panose="020B0609030804020204" pitchFamily="49" charset="0"/>
              </a:rPr>
              <a:t>计算资源</a:t>
            </a:r>
            <a:endParaRPr lang="en-US" altLang="zh-CN" sz="2800"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46</a:t>
            </a:fld>
            <a:endParaRPr lang="zh-CN" altLang="en-US"/>
          </a:p>
        </p:txBody>
      </p:sp>
      <p:sp>
        <p:nvSpPr>
          <p:cNvPr id="5" name="Rectangle 4">
            <a:extLst>
              <a:ext uri="{FF2B5EF4-FFF2-40B4-BE49-F238E27FC236}">
                <a16:creationId xmlns:a16="http://schemas.microsoft.com/office/drawing/2014/main" id="{30B6A887-1EFC-AB43-A44D-29877B61169F}"/>
              </a:ext>
            </a:extLst>
          </p:cNvPr>
          <p:cNvSpPr/>
          <p:nvPr/>
        </p:nvSpPr>
        <p:spPr>
          <a:xfrm>
            <a:off x="2131800" y="3682752"/>
            <a:ext cx="10469760" cy="2308324"/>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n</a:t>
            </a:r>
            <a:r>
              <a:rPr lang="zh-CN" alt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355143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（使用多个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每个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使用</a:t>
            </a:r>
            <a:r>
              <a:rPr lang="en-US" altLang="zh-CN" dirty="0">
                <a:latin typeface="Menlo" panose="020B0609030804020204" pitchFamily="49" charset="0"/>
                <a:ea typeface="Menlo" panose="020B0609030804020204" pitchFamily="49" charset="0"/>
                <a:cs typeface="Menlo" panose="020B0609030804020204" pitchFamily="49" charset="0"/>
              </a:rPr>
              <a:t>m</a:t>
            </a:r>
            <a:r>
              <a:rPr lang="zh-CN" altLang="en-US" dirty="0">
                <a:latin typeface="SimHei" panose="02010609060101010101" pitchFamily="49" charset="-122"/>
                <a:ea typeface="SimHei" panose="02010609060101010101" pitchFamily="49" charset="-122"/>
                <a:cs typeface="Menlo" panose="020B0609030804020204" pitchFamily="49" charset="0"/>
              </a:rPr>
              <a:t>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thread</a:t>
            </a:r>
            <a:r>
              <a:rPr lang="zh-CN" altLang="en-US" dirty="0">
                <a:latin typeface="SimHei" panose="02010609060101010101" pitchFamily="49" charset="-122"/>
                <a:ea typeface="SimHei" panose="02010609060101010101" pitchFamily="49" charset="-122"/>
                <a:cs typeface="Helvetica Neue" panose="02000503000000020004" pitchFamily="2" charset="0"/>
              </a:rPr>
              <a:t>（如 </a:t>
            </a:r>
            <a:r>
              <a:rPr lang="en-US" altLang="zh-CN" dirty="0">
                <a:latin typeface="Menlo" panose="020B0609030804020204" pitchFamily="49" charset="0"/>
                <a:ea typeface="Menlo" panose="020B0609030804020204" pitchFamily="49" charset="0"/>
                <a:cs typeface="Menlo" panose="020B0609030804020204" pitchFamily="49" charset="0"/>
              </a:rPr>
              <a:t>m</a:t>
            </a:r>
            <a:r>
              <a:rPr lang="zh-CN" altLang="en-US" dirty="0">
                <a:latin typeface="Menlo" panose="020B0609030804020204" pitchFamily="49" charset="0"/>
                <a:ea typeface="Menlo" panose="020B0609030804020204" pitchFamily="49" charset="0"/>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a:t>
            </a:r>
            <a:r>
              <a:rPr lang="zh-CN" altLang="en-US" dirty="0">
                <a:latin typeface="Menlo" panose="020B0609030804020204" pitchFamily="49" charset="0"/>
                <a:ea typeface="Menlo" panose="020B0609030804020204" pitchFamily="49" charset="0"/>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32</a:t>
            </a:r>
            <a:r>
              <a:rPr lang="zh-CN" altLang="en-US" dirty="0">
                <a:latin typeface="SimHei" panose="02010609060101010101" pitchFamily="49" charset="-122"/>
                <a:ea typeface="SimHei" panose="02010609060101010101" pitchFamily="49" charset="-122"/>
                <a:cs typeface="Helvetica Neue" panose="02000503000000020004" pitchFamily="2" charset="0"/>
              </a:rPr>
              <a:t>）</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确定</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thread</a:t>
            </a:r>
            <a:r>
              <a:rPr lang="zh-CN" altLang="en-US" dirty="0">
                <a:latin typeface="SimHei" panose="02010609060101010101" pitchFamily="49" charset="-122"/>
                <a:ea typeface="SimHei" panose="02010609060101010101" pitchFamily="49" charset="-122"/>
                <a:cs typeface="Menlo" panose="020B0609030804020204" pitchFamily="49" charset="0"/>
              </a:rPr>
              <a:t>的全局编号</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47</a:t>
            </a:fld>
            <a:endParaRPr lang="zh-CN" altLang="en-US"/>
          </a:p>
        </p:txBody>
      </p:sp>
      <p:sp>
        <p:nvSpPr>
          <p:cNvPr id="5" name="Rectangle 4">
            <a:extLst>
              <a:ext uri="{FF2B5EF4-FFF2-40B4-BE49-F238E27FC236}">
                <a16:creationId xmlns:a16="http://schemas.microsoft.com/office/drawing/2014/main" id="{30B6A887-1EFC-AB43-A44D-29877B61169F}"/>
              </a:ext>
            </a:extLst>
          </p:cNvPr>
          <p:cNvSpPr/>
          <p:nvPr/>
        </p:nvSpPr>
        <p:spPr>
          <a:xfrm>
            <a:off x="2130624" y="5622900"/>
            <a:ext cx="10469760" cy="2308324"/>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altLang="zh-CN" sz="2400" dirty="0" err="1">
                <a:solidFill>
                  <a:srgbClr val="333333"/>
                </a:solidFill>
                <a:latin typeface="Menlo" panose="020B0609030804020204" pitchFamily="49" charset="0"/>
              </a:rPr>
              <a:t>blockDim.</a:t>
            </a:r>
            <a:r>
              <a:rPr lang="en-US" sz="2400" dirty="0" err="1">
                <a:solidFill>
                  <a:srgbClr val="7A3E9D"/>
                </a:solidFill>
                <a:latin typeface="Menlo" panose="020B0609030804020204" pitchFamily="49" charset="0"/>
              </a:rPr>
              <a:t>x</a:t>
            </a:r>
            <a:r>
              <a:rPr lang="zh-CN" altLang="en-US" sz="2400" dirty="0">
                <a:solidFill>
                  <a:srgbClr val="333333"/>
                </a:solidFill>
                <a:latin typeface="Menlo" panose="020B0609030804020204" pitchFamily="49" charset="0"/>
              </a:rPr>
              <a:t> * </a:t>
            </a:r>
            <a:r>
              <a:rPr lang="en-US" altLang="zh-CN" sz="2400" dirty="0" err="1">
                <a:solidFill>
                  <a:srgbClr val="333333"/>
                </a:solidFill>
                <a:latin typeface="Menlo" panose="020B0609030804020204" pitchFamily="49" charset="0"/>
              </a:rPr>
              <a:t>blockIdx.</a:t>
            </a:r>
            <a:r>
              <a:rPr lang="en-US" sz="2400" dirty="0" err="1">
                <a:solidFill>
                  <a:srgbClr val="7A3E9D"/>
                </a:solidFill>
                <a:latin typeface="Menlo" panose="020B0609030804020204" pitchFamily="49" charset="0"/>
              </a:rPr>
              <a:t>x</a:t>
            </a:r>
            <a:r>
              <a:rPr lang="zh-CN" altLang="en-US" sz="2400" dirty="0">
                <a:solidFill>
                  <a:srgbClr val="7A3E9D"/>
                </a:solidFill>
                <a:latin typeface="Menlo" panose="020B0609030804020204" pitchFamily="49" charset="0"/>
              </a:rPr>
              <a:t> </a:t>
            </a:r>
            <a:r>
              <a:rPr lang="en-US" altLang="zh-CN" sz="2400" dirty="0">
                <a:solidFill>
                  <a:srgbClr val="333333"/>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n/m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pic>
        <p:nvPicPr>
          <p:cNvPr id="6" name="Picture 5">
            <a:extLst>
              <a:ext uri="{FF2B5EF4-FFF2-40B4-BE49-F238E27FC236}">
                <a16:creationId xmlns:a16="http://schemas.microsoft.com/office/drawing/2014/main" id="{65139DFD-18C4-CB44-A483-3AC0CAE4854F}"/>
              </a:ext>
            </a:extLst>
          </p:cNvPr>
          <p:cNvPicPr>
            <a:picLocks noChangeAspect="1"/>
          </p:cNvPicPr>
          <p:nvPr/>
        </p:nvPicPr>
        <p:blipFill>
          <a:blip r:embed="rId3"/>
          <a:stretch>
            <a:fillRect/>
          </a:stretch>
        </p:blipFill>
        <p:spPr>
          <a:xfrm>
            <a:off x="2130624" y="3982507"/>
            <a:ext cx="10339536" cy="1572453"/>
          </a:xfrm>
          <a:prstGeom prst="rect">
            <a:avLst/>
          </a:prstGeom>
        </p:spPr>
      </p:pic>
    </p:spTree>
    <p:extLst>
      <p:ext uri="{BB962C8B-B14F-4D97-AF65-F5344CB8AC3E}">
        <p14:creationId xmlns:p14="http://schemas.microsoft.com/office/powerpoint/2010/main" val="2062230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（使用多个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marL="1097189" lvl="2" indent="0">
              <a:buNone/>
            </a:pPr>
            <a:endParaRPr lang="en-US" altLang="zh-CN" dirty="0">
              <a:latin typeface="SimHei" panose="02010609060101010101" pitchFamily="49" charset="-122"/>
              <a:ea typeface="SimHei" panose="02010609060101010101" pitchFamily="49" charset="-122"/>
              <a:cs typeface="Menlo" panose="020B0609030804020204" pitchFamily="49" charset="0"/>
            </a:endParaRPr>
          </a:p>
          <a:p>
            <a:pPr marL="1097189" lvl="2" indent="0">
              <a:buNone/>
            </a:pP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r>
              <a:rPr lang="zh-CN" altLang="en-US" dirty="0">
                <a:latin typeface="SimHei" panose="02010609060101010101" pitchFamily="49" charset="-122"/>
                <a:ea typeface="SimHei" panose="02010609060101010101" pitchFamily="49" charset="-122"/>
                <a:cs typeface="Menlo" panose="020B0609030804020204" pitchFamily="49" charset="0"/>
              </a:rPr>
              <a:t>存在问题：</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latin typeface="SimHei" panose="02010609060101010101" pitchFamily="49" charset="-122"/>
                <a:ea typeface="SimHei" panose="02010609060101010101" pitchFamily="49" charset="-122"/>
                <a:cs typeface="Menlo" panose="020B0609030804020204" pitchFamily="49" charset="0"/>
              </a:rPr>
              <a:t>无法被</a:t>
            </a:r>
            <a:r>
              <a:rPr lang="en-US" altLang="zh-CN" dirty="0">
                <a:latin typeface="Menlo" panose="020B0609030804020204" pitchFamily="49" charset="0"/>
                <a:ea typeface="Menlo" panose="020B0609030804020204" pitchFamily="49" charset="0"/>
                <a:cs typeface="Menlo" panose="020B0609030804020204" pitchFamily="49" charset="0"/>
              </a:rPr>
              <a:t>m</a:t>
            </a:r>
            <a:r>
              <a:rPr lang="zh-CN" altLang="en-US" dirty="0">
                <a:latin typeface="SimHei" panose="02010609060101010101" pitchFamily="49" charset="-122"/>
                <a:ea typeface="SimHei" panose="02010609060101010101" pitchFamily="49" charset="-122"/>
                <a:cs typeface="Menlo" panose="020B0609030804020204" pitchFamily="49" charset="0"/>
              </a:rPr>
              <a:t>整除</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需对 </a:t>
            </a:r>
            <a:r>
              <a:rPr lang="en-US" altLang="zh-CN" dirty="0">
                <a:latin typeface="Menlo" panose="020B0609030804020204" pitchFamily="49" charset="0"/>
                <a:ea typeface="Menlo" panose="020B0609030804020204" pitchFamily="49" charset="0"/>
                <a:cs typeface="Menlo" panose="020B0609030804020204" pitchFamily="49" charset="0"/>
              </a:rPr>
              <a:t>n/m</a:t>
            </a:r>
            <a:r>
              <a:rPr lang="zh-CN" altLang="en-US" dirty="0">
                <a:latin typeface="Menlo" panose="020B0609030804020204" pitchFamily="49" charset="0"/>
                <a:ea typeface="Menlo" panose="020B0609030804020204" pitchFamily="49" charset="0"/>
                <a:cs typeface="Menlo" panose="020B0609030804020204" pitchFamily="49" charset="0"/>
              </a:rPr>
              <a:t> </a:t>
            </a:r>
            <a:r>
              <a:rPr lang="zh-CN" altLang="en-US" dirty="0">
                <a:latin typeface="SimHei" panose="02010609060101010101" pitchFamily="49" charset="-122"/>
                <a:ea typeface="SimHei" panose="02010609060101010101" pitchFamily="49" charset="-122"/>
                <a:cs typeface="Menlo" panose="020B0609030804020204" pitchFamily="49" charset="0"/>
              </a:rPr>
              <a:t>向上取整</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需判断 </a:t>
            </a:r>
            <a:r>
              <a:rPr lang="en-US" altLang="zh-CN" dirty="0" err="1">
                <a:latin typeface="SimHei" panose="02010609060101010101" pitchFamily="49" charset="-122"/>
                <a:ea typeface="SimHei" panose="02010609060101010101" pitchFamily="49" charset="-122"/>
                <a:cs typeface="Menlo" panose="020B0609030804020204" pitchFamily="49" charset="0"/>
              </a:rPr>
              <a:t>tid</a:t>
            </a:r>
            <a:r>
              <a:rPr lang="zh-CN" altLang="en-US" dirty="0">
                <a:latin typeface="SimHei" panose="02010609060101010101" pitchFamily="49" charset="-122"/>
                <a:ea typeface="SimHei" panose="02010609060101010101" pitchFamily="49" charset="-122"/>
                <a:cs typeface="Menlo" panose="020B0609030804020204" pitchFamily="49" charset="0"/>
              </a:rPr>
              <a:t> 是否超过 </a:t>
            </a:r>
            <a:r>
              <a:rPr lang="en-US" altLang="zh-CN" dirty="0">
                <a:latin typeface="SimHei" panose="02010609060101010101" pitchFamily="49" charset="-122"/>
                <a:ea typeface="SimHei" panose="02010609060101010101" pitchFamily="49" charset="-122"/>
                <a:cs typeface="Menlo" panose="020B0609030804020204" pitchFamily="49" charset="0"/>
              </a:rPr>
              <a:t>n</a:t>
            </a: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48</a:t>
            </a:fld>
            <a:endParaRPr lang="zh-CN" altLang="en-US"/>
          </a:p>
        </p:txBody>
      </p:sp>
      <p:sp>
        <p:nvSpPr>
          <p:cNvPr id="5" name="Rectangle 4">
            <a:extLst>
              <a:ext uri="{FF2B5EF4-FFF2-40B4-BE49-F238E27FC236}">
                <a16:creationId xmlns:a16="http://schemas.microsoft.com/office/drawing/2014/main" id="{30B6A887-1EFC-AB43-A44D-29877B61169F}"/>
              </a:ext>
            </a:extLst>
          </p:cNvPr>
          <p:cNvSpPr/>
          <p:nvPr/>
        </p:nvSpPr>
        <p:spPr>
          <a:xfrm>
            <a:off x="2130624" y="3178696"/>
            <a:ext cx="10469760" cy="2308324"/>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altLang="zh-CN" sz="2400" dirty="0" err="1">
                <a:solidFill>
                  <a:srgbClr val="333333"/>
                </a:solidFill>
                <a:latin typeface="Menlo" panose="020B0609030804020204" pitchFamily="49" charset="0"/>
              </a:rPr>
              <a:t>blockDim.</a:t>
            </a:r>
            <a:r>
              <a:rPr lang="en-US" sz="2400" dirty="0" err="1">
                <a:solidFill>
                  <a:srgbClr val="7A3E9D"/>
                </a:solidFill>
                <a:latin typeface="Menlo" panose="020B0609030804020204" pitchFamily="49" charset="0"/>
              </a:rPr>
              <a:t>x</a:t>
            </a:r>
            <a:r>
              <a:rPr lang="zh-CN" altLang="en-US" sz="2400" dirty="0">
                <a:solidFill>
                  <a:srgbClr val="333333"/>
                </a:solidFill>
                <a:latin typeface="Menlo" panose="020B0609030804020204" pitchFamily="49" charset="0"/>
              </a:rPr>
              <a:t> * </a:t>
            </a:r>
            <a:r>
              <a:rPr lang="en-US" altLang="zh-CN" sz="2400" dirty="0" err="1">
                <a:solidFill>
                  <a:srgbClr val="333333"/>
                </a:solidFill>
                <a:latin typeface="Menlo" panose="020B0609030804020204" pitchFamily="49" charset="0"/>
              </a:rPr>
              <a:t>blockIdx.</a:t>
            </a:r>
            <a:r>
              <a:rPr lang="en-US" sz="2400" dirty="0" err="1">
                <a:solidFill>
                  <a:srgbClr val="7A3E9D"/>
                </a:solidFill>
                <a:latin typeface="Menlo" panose="020B0609030804020204" pitchFamily="49" charset="0"/>
              </a:rPr>
              <a:t>x</a:t>
            </a:r>
            <a:r>
              <a:rPr lang="zh-CN" altLang="en-US" sz="2400" dirty="0">
                <a:solidFill>
                  <a:srgbClr val="7A3E9D"/>
                </a:solidFill>
                <a:latin typeface="Menlo" panose="020B0609030804020204" pitchFamily="49" charset="0"/>
              </a:rPr>
              <a:t> </a:t>
            </a:r>
            <a:r>
              <a:rPr lang="en-US" altLang="zh-CN" sz="2400" dirty="0">
                <a:solidFill>
                  <a:srgbClr val="333333"/>
                </a:solidFill>
                <a:latin typeface="Menlo" panose="020B0609030804020204" pitchFamily="49" charset="0"/>
              </a:rPr>
              <a:t>+</a:t>
            </a:r>
            <a:r>
              <a:rPr lang="zh-CN" alt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n/m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872009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（使用多个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marL="1097189" lvl="2" indent="0">
              <a:buNone/>
            </a:pP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49</a:t>
            </a:fld>
            <a:endParaRPr lang="zh-CN" altLang="en-US" dirty="0"/>
          </a:p>
        </p:txBody>
      </p:sp>
      <p:sp>
        <p:nvSpPr>
          <p:cNvPr id="6" name="Rectangle 5">
            <a:extLst>
              <a:ext uri="{FF2B5EF4-FFF2-40B4-BE49-F238E27FC236}">
                <a16:creationId xmlns:a16="http://schemas.microsoft.com/office/drawing/2014/main" id="{58F080EF-98E8-DF40-A713-1A28A81A1A1F}"/>
              </a:ext>
            </a:extLst>
          </p:cNvPr>
          <p:cNvSpPr/>
          <p:nvPr/>
        </p:nvSpPr>
        <p:spPr>
          <a:xfrm>
            <a:off x="1883648" y="3178696"/>
            <a:ext cx="12200304" cy="4893647"/>
          </a:xfrm>
          <a:prstGeom prst="rect">
            <a:avLst/>
          </a:prstGeom>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blockDim</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p>
          <a:p>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b="1" dirty="0">
                <a:solidFill>
                  <a:srgbClr val="4B69C6"/>
                </a:solidFill>
                <a:latin typeface="Menlo" panose="020B0609030804020204" pitchFamily="49" charset="0"/>
              </a:rPr>
              <a:t>if</a:t>
            </a:r>
            <a:r>
              <a:rPr lang="en-US" sz="2400" b="1" dirty="0">
                <a:solidFill>
                  <a:srgbClr val="333333"/>
                </a:solidFill>
                <a:latin typeface="Menlo" panose="020B0609030804020204" pitchFamily="49" charset="0"/>
              </a:rPr>
              <a:t> </a:t>
            </a:r>
            <a:r>
              <a:rPr lang="en-US" sz="2400" b="1" dirty="0">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tid</a:t>
            </a:r>
            <a:r>
              <a:rPr lang="en-US" sz="2400" b="1" dirty="0">
                <a:solidFill>
                  <a:srgbClr val="333333"/>
                </a:solidFill>
                <a:latin typeface="Menlo" panose="020B0609030804020204" pitchFamily="49" charset="0"/>
              </a:rPr>
              <a:t> </a:t>
            </a:r>
            <a:r>
              <a:rPr lang="en-US" sz="2400" b="1" dirty="0">
                <a:solidFill>
                  <a:srgbClr val="777777"/>
                </a:solidFill>
                <a:latin typeface="Menlo" panose="020B0609030804020204" pitchFamily="49" charset="0"/>
              </a:rPr>
              <a:t>&lt;</a:t>
            </a:r>
            <a:r>
              <a:rPr lang="en-US" sz="2400" b="1" dirty="0">
                <a:solidFill>
                  <a:srgbClr val="333333"/>
                </a:solidFill>
                <a:latin typeface="Menlo" panose="020B0609030804020204" pitchFamily="49" charset="0"/>
              </a:rPr>
              <a:t> n</a:t>
            </a:r>
            <a:r>
              <a:rPr lang="en-US" sz="2400" b="1" dirty="0">
                <a:solidFill>
                  <a:srgbClr val="777777"/>
                </a:solidFill>
                <a:latin typeface="Menlo" panose="020B0609030804020204" pitchFamily="49" charset="0"/>
              </a:rPr>
              <a:t>)</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divup</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return</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n</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divup</a:t>
            </a:r>
            <a:r>
              <a:rPr lang="en-US" sz="2400" b="1" dirty="0">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n</a:t>
            </a:r>
            <a:r>
              <a:rPr lang="en-US" sz="2400" b="1" dirty="0" err="1">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m</a:t>
            </a:r>
            <a:r>
              <a:rPr lang="en-US" sz="2400" b="1" dirty="0">
                <a:solidFill>
                  <a:srgbClr val="777777"/>
                </a:solidFill>
                <a:latin typeface="Menlo" panose="020B0609030804020204" pitchFamily="49" charset="0"/>
              </a:rPr>
              <a: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zh-CN" altLang="en-US" sz="2400" dirty="0">
                <a:solidFill>
                  <a:srgbClr val="777777"/>
                </a:solidFill>
                <a:latin typeface="Menlo" panose="020B0609030804020204" pitchFamily="49" charset="0"/>
              </a:rPr>
              <a:t> </a:t>
            </a:r>
            <a:r>
              <a:rPr lang="en-US" altLang="zh-CN"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53130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19EC-F7E4-A94F-8F5B-E9F30F37C3C4}"/>
              </a:ext>
            </a:extLst>
          </p:cNvPr>
          <p:cNvSpPr>
            <a:spLocks noGrp="1"/>
          </p:cNvSpPr>
          <p:nvPr>
            <p:ph type="title"/>
          </p:nvPr>
        </p:nvSpPr>
        <p:spPr/>
        <p:txBody>
          <a:bodyPr>
            <a:normAutofit fontScale="90000"/>
          </a:bodyPr>
          <a:lstStyle/>
          <a:p>
            <a:r>
              <a:rPr lang="zh-CN" altLang="en-US" dirty="0"/>
              <a:t>计算机架构分类</a:t>
            </a:r>
            <a:endParaRPr lang="en-US" dirty="0"/>
          </a:p>
        </p:txBody>
      </p:sp>
      <p:sp>
        <p:nvSpPr>
          <p:cNvPr id="3" name="Content Placeholder 2">
            <a:extLst>
              <a:ext uri="{FF2B5EF4-FFF2-40B4-BE49-F238E27FC236}">
                <a16:creationId xmlns:a16="http://schemas.microsoft.com/office/drawing/2014/main" id="{5C6DD0DC-4EFB-B84B-96EC-F48F01DFA5D3}"/>
              </a:ext>
            </a:extLst>
          </p:cNvPr>
          <p:cNvSpPr>
            <a:spLocks noGrp="1"/>
          </p:cNvSpPr>
          <p:nvPr>
            <p:ph idx="1"/>
          </p:nvPr>
        </p:nvSpPr>
        <p:spPr>
          <a:xfrm>
            <a:off x="731520" y="1018456"/>
            <a:ext cx="9175968" cy="6116918"/>
          </a:xfrm>
        </p:spPr>
        <p:txBody>
          <a:bodyPr/>
          <a:lstStyle/>
          <a:p>
            <a:r>
              <a:rPr lang="en-US" dirty="0"/>
              <a:t>Fl</a:t>
            </a:r>
            <a:r>
              <a:rPr lang="en-US" altLang="zh-CN" dirty="0"/>
              <a:t>ynn’s</a:t>
            </a:r>
            <a:r>
              <a:rPr lang="zh-CN" altLang="en-US" dirty="0"/>
              <a:t> </a:t>
            </a:r>
            <a:r>
              <a:rPr lang="en-US" altLang="zh-CN" dirty="0"/>
              <a:t>taxonomy</a:t>
            </a: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M</a:t>
            </a:r>
            <a:r>
              <a:rPr lang="en-US" dirty="0">
                <a:latin typeface="Helvetica Neue" panose="02000503000000020004" pitchFamily="2" charset="0"/>
                <a:ea typeface="Helvetica Neue" panose="02000503000000020004" pitchFamily="2" charset="0"/>
                <a:cs typeface="Helvetica Neue" panose="02000503000000020004" pitchFamily="2" charset="0"/>
              </a:rPr>
              <a:t>ISD</a:t>
            </a:r>
          </a:p>
          <a:p>
            <a:pPr lvl="2"/>
            <a:r>
              <a:rPr lang="ja-JP" altLang="en-US" dirty="0">
                <a:latin typeface="SimHei" panose="02010609060101010101" pitchFamily="49" charset="-122"/>
                <a:ea typeface="SimHei" panose="02010609060101010101" pitchFamily="49" charset="-122"/>
                <a:cs typeface="Helvetica Neue" panose="02000503000000020004" pitchFamily="2" charset="0"/>
              </a:rPr>
              <a:t>严格说采取这种结构的计算机并未实现</a:t>
            </a:r>
            <a:endParaRPr lang="en-US" altLang="ja-JP" dirty="0">
              <a:latin typeface="SimHei" panose="02010609060101010101" pitchFamily="49" charset="-122"/>
              <a:ea typeface="SimHei" panose="02010609060101010101" pitchFamily="49" charset="-122"/>
              <a:cs typeface="Helvetica Neue" panose="02000503000000020004" pitchFamily="2" charset="0"/>
            </a:endParaRPr>
          </a:p>
          <a:p>
            <a:pPr lvl="2"/>
            <a:r>
              <a:rPr lang="ja-JP" altLang="en-US" dirty="0">
                <a:latin typeface="SimHei" panose="02010609060101010101" pitchFamily="49" charset="-122"/>
                <a:ea typeface="SimHei" panose="02010609060101010101" pitchFamily="49" charset="-122"/>
                <a:cs typeface="Helvetica Neue" panose="02000503000000020004" pitchFamily="2" charset="0"/>
              </a:rPr>
              <a:t>近似</a:t>
            </a:r>
            <a:r>
              <a:rPr lang="zh-CN" altLang="en-US" dirty="0">
                <a:latin typeface="SimHei" panose="02010609060101010101" pitchFamily="49" charset="-122"/>
                <a:ea typeface="SimHei" panose="02010609060101010101" pitchFamily="49" charset="-122"/>
                <a:cs typeface="Helvetica Neue" panose="02000503000000020004" pitchFamily="2" charset="0"/>
              </a:rPr>
              <a:t>：流水线</a:t>
            </a:r>
            <a:r>
              <a:rPr lang="ja-JP" altLang="en-US" dirty="0">
                <a:latin typeface="SimHei" panose="02010609060101010101" pitchFamily="49" charset="-122"/>
                <a:ea typeface="SimHei" panose="02010609060101010101" pitchFamily="49" charset="-122"/>
                <a:cs typeface="Helvetica Neue" panose="02000503000000020004" pitchFamily="2" charset="0"/>
              </a:rPr>
              <a:t>架构</a:t>
            </a:r>
            <a:endParaRPr lang="en-US" altLang="ja-JP" dirty="0">
              <a:latin typeface="SimHei" panose="02010609060101010101" pitchFamily="49" charset="-122"/>
              <a:ea typeface="SimHei" panose="02010609060101010101" pitchFamily="49" charset="-122"/>
              <a:cs typeface="Helvetica Neue" panose="02000503000000020004" pitchFamily="2" charset="0"/>
            </a:endParaRPr>
          </a:p>
          <a:p>
            <a:pPr lvl="3"/>
            <a:r>
              <a:rPr lang="ja-JP" altLang="en-US" dirty="0">
                <a:latin typeface="SimHei" panose="02010609060101010101" pitchFamily="49" charset="-122"/>
                <a:ea typeface="SimHei" panose="02010609060101010101" pitchFamily="49" charset="-122"/>
                <a:cs typeface="Helvetica Neue" panose="02000503000000020004" pitchFamily="2" charset="0"/>
              </a:rPr>
              <a:t>一条指令的执行被分为多个步骤</a:t>
            </a:r>
            <a:endParaRPr lang="en-US" altLang="ja-JP" dirty="0">
              <a:latin typeface="SimHei" panose="02010609060101010101" pitchFamily="49" charset="-122"/>
              <a:ea typeface="SimHei" panose="02010609060101010101" pitchFamily="49" charset="-122"/>
              <a:cs typeface="Helvetica Neue" panose="02000503000000020004" pitchFamily="2" charset="0"/>
            </a:endParaRPr>
          </a:p>
          <a:p>
            <a:pPr lvl="3"/>
            <a:r>
              <a:rPr lang="ja-JP" altLang="en-US" dirty="0">
                <a:latin typeface="SimHei" panose="02010609060101010101" pitchFamily="49" charset="-122"/>
                <a:ea typeface="SimHei" panose="02010609060101010101" pitchFamily="49" charset="-122"/>
                <a:cs typeface="Helvetica Neue" panose="02000503000000020004" pitchFamily="2" charset="0"/>
              </a:rPr>
              <a:t>交给不同硬件处理单元</a:t>
            </a:r>
            <a:endParaRPr lang="en-US" dirty="0">
              <a:latin typeface="SimHei" panose="02010609060101010101" pitchFamily="49" charset="-122"/>
              <a:ea typeface="SimHei" panose="02010609060101010101" pitchFamily="49" charset="-122"/>
              <a:cs typeface="Helvetica Neue" panose="02000503000000020004" pitchFamily="2" charset="0"/>
            </a:endParaRP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MIMD</a:t>
            </a:r>
          </a:p>
          <a:p>
            <a:pPr lvl="2"/>
            <a:r>
              <a:rPr lang="zh-CN" altLang="en-US" dirty="0">
                <a:latin typeface="SimHei" panose="02010609060101010101" pitchFamily="49" charset="-122"/>
                <a:ea typeface="SimHei" panose="02010609060101010101" pitchFamily="49" charset="-122"/>
                <a:cs typeface="Helvetica Neue" panose="02000503000000020004" pitchFamily="2" charset="0"/>
              </a:rPr>
              <a:t>多个处理单元使用不同指令处理不同数据</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3"/>
            <a:r>
              <a:rPr lang="zh-CN" altLang="en-US" dirty="0">
                <a:latin typeface="SimHei" panose="02010609060101010101" pitchFamily="49" charset="-122"/>
                <a:ea typeface="SimHei" panose="02010609060101010101" pitchFamily="49" charset="-122"/>
                <a:cs typeface="Helvetica Neue" panose="02000503000000020004" pitchFamily="2" charset="0"/>
              </a:rPr>
              <a:t>处理单元之间可完全独立</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a:p>
            <a:pPr lvl="3"/>
            <a:r>
              <a:rPr lang="zh-CN" altLang="en-US" dirty="0">
                <a:latin typeface="SimHei" panose="02010609060101010101" pitchFamily="49" charset="-122"/>
                <a:ea typeface="SimHei" panose="02010609060101010101" pitchFamily="49" charset="-122"/>
                <a:cs typeface="Helvetica Neue" panose="02000503000000020004" pitchFamily="2" charset="0"/>
              </a:rPr>
              <a:t>从</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2006</a:t>
            </a:r>
            <a:r>
              <a:rPr lang="zh-CN" altLang="en-US" dirty="0">
                <a:latin typeface="SimHei" panose="02010609060101010101" pitchFamily="49" charset="-122"/>
                <a:ea typeface="SimHei" panose="02010609060101010101" pitchFamily="49" charset="-122"/>
                <a:cs typeface="Helvetica Neue" panose="02000503000000020004" pitchFamily="2" charset="0"/>
              </a:rPr>
              <a:t>年起，前</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10</a:t>
            </a:r>
            <a:r>
              <a:rPr lang="zh-CN" altLang="en-US" dirty="0">
                <a:latin typeface="SimHei" panose="02010609060101010101" pitchFamily="49" charset="-122"/>
                <a:ea typeface="SimHei" panose="02010609060101010101" pitchFamily="49" charset="-122"/>
                <a:cs typeface="Helvetica Neue" panose="02000503000000020004" pitchFamily="2" charset="0"/>
              </a:rPr>
              <a:t>的超级计算机以及</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Top</a:t>
            </a:r>
            <a:r>
              <a:rPr lang="zh-CN" altLang="en-US" dirty="0">
                <a:latin typeface="Helvetica Neue" panose="02000503000000020004" pitchFamily="2" charset="0"/>
                <a:ea typeface="SimHei" panose="02010609060101010101" pitchFamily="49" charset="-122"/>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dirty="0">
                <a:latin typeface="SimHei" panose="02010609060101010101" pitchFamily="49" charset="-122"/>
                <a:ea typeface="SimHei" panose="02010609060101010101" pitchFamily="49" charset="-122"/>
                <a:cs typeface="Helvetica Neue" panose="02000503000000020004" pitchFamily="2" charset="0"/>
              </a:rPr>
              <a:t>榜单上大多数超级计算机都采用此架构</a:t>
            </a:r>
            <a:endParaRPr lang="en-US" altLang="zh-CN" dirty="0">
              <a:latin typeface="SimHei" panose="02010609060101010101" pitchFamily="49" charset="-122"/>
              <a:ea typeface="SimHei" panose="02010609060101010101" pitchFamily="49" charset="-122"/>
              <a:cs typeface="Helvetica Neue" panose="02000503000000020004" pitchFamily="2" charset="0"/>
            </a:endParaRPr>
          </a:p>
        </p:txBody>
      </p:sp>
      <p:sp>
        <p:nvSpPr>
          <p:cNvPr id="4" name="Slide Number Placeholder 3">
            <a:extLst>
              <a:ext uri="{FF2B5EF4-FFF2-40B4-BE49-F238E27FC236}">
                <a16:creationId xmlns:a16="http://schemas.microsoft.com/office/drawing/2014/main" id="{1A20F61A-C0B5-8344-9A49-72DCDA6637D3}"/>
              </a:ext>
            </a:extLst>
          </p:cNvPr>
          <p:cNvSpPr>
            <a:spLocks noGrp="1"/>
          </p:cNvSpPr>
          <p:nvPr>
            <p:ph type="sldNum" sz="quarter" idx="12"/>
          </p:nvPr>
        </p:nvSpPr>
        <p:spPr/>
        <p:txBody>
          <a:bodyPr/>
          <a:lstStyle/>
          <a:p>
            <a:pPr>
              <a:defRPr/>
            </a:pPr>
            <a:fld id="{CA40A734-EF3B-425E-9970-80954DDB0807}" type="slidenum">
              <a:rPr lang="zh-CN" altLang="en-US" smtClean="0"/>
              <a:pPr>
                <a:defRPr/>
              </a:pPr>
              <a:t>5</a:t>
            </a:fld>
            <a:endParaRPr lang="zh-CN" altLang="en-US" dirty="0"/>
          </a:p>
        </p:txBody>
      </p:sp>
      <p:pic>
        <p:nvPicPr>
          <p:cNvPr id="7" name="Picture 6">
            <a:extLst>
              <a:ext uri="{FF2B5EF4-FFF2-40B4-BE49-F238E27FC236}">
                <a16:creationId xmlns:a16="http://schemas.microsoft.com/office/drawing/2014/main" id="{C6A12E6A-243B-EB4C-8D3E-06F6069DE8D5}"/>
              </a:ext>
            </a:extLst>
          </p:cNvPr>
          <p:cNvPicPr>
            <a:picLocks noChangeAspect="1"/>
          </p:cNvPicPr>
          <p:nvPr/>
        </p:nvPicPr>
        <p:blipFill>
          <a:blip r:embed="rId2"/>
          <a:stretch>
            <a:fillRect/>
          </a:stretch>
        </p:blipFill>
        <p:spPr>
          <a:xfrm>
            <a:off x="10146800" y="1306488"/>
            <a:ext cx="2929040" cy="2900040"/>
          </a:xfrm>
          <a:prstGeom prst="rect">
            <a:avLst/>
          </a:prstGeom>
        </p:spPr>
      </p:pic>
      <p:pic>
        <p:nvPicPr>
          <p:cNvPr id="9" name="Picture 8">
            <a:extLst>
              <a:ext uri="{FF2B5EF4-FFF2-40B4-BE49-F238E27FC236}">
                <a16:creationId xmlns:a16="http://schemas.microsoft.com/office/drawing/2014/main" id="{BB546F66-B8F7-F441-8C35-E4DC3AFC5692}"/>
              </a:ext>
            </a:extLst>
          </p:cNvPr>
          <p:cNvPicPr>
            <a:picLocks noChangeAspect="1"/>
          </p:cNvPicPr>
          <p:nvPr/>
        </p:nvPicPr>
        <p:blipFill>
          <a:blip r:embed="rId3"/>
          <a:stretch>
            <a:fillRect/>
          </a:stretch>
        </p:blipFill>
        <p:spPr>
          <a:xfrm>
            <a:off x="10098080" y="4762872"/>
            <a:ext cx="2929040" cy="2943363"/>
          </a:xfrm>
          <a:prstGeom prst="rect">
            <a:avLst/>
          </a:prstGeom>
        </p:spPr>
      </p:pic>
    </p:spTree>
    <p:extLst>
      <p:ext uri="{BB962C8B-B14F-4D97-AF65-F5344CB8AC3E}">
        <p14:creationId xmlns:p14="http://schemas.microsoft.com/office/powerpoint/2010/main" val="2122903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（使用多个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marL="1097189" lvl="2" indent="0">
              <a:buNone/>
            </a:pP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50</a:t>
            </a:fld>
            <a:endParaRPr lang="zh-CN" altLang="en-US" dirty="0"/>
          </a:p>
        </p:txBody>
      </p:sp>
      <p:sp>
        <p:nvSpPr>
          <p:cNvPr id="6" name="Rectangle 5">
            <a:extLst>
              <a:ext uri="{FF2B5EF4-FFF2-40B4-BE49-F238E27FC236}">
                <a16:creationId xmlns:a16="http://schemas.microsoft.com/office/drawing/2014/main" id="{58F080EF-98E8-DF40-A713-1A28A81A1A1F}"/>
              </a:ext>
            </a:extLst>
          </p:cNvPr>
          <p:cNvSpPr/>
          <p:nvPr/>
        </p:nvSpPr>
        <p:spPr>
          <a:xfrm>
            <a:off x="1883648" y="3178696"/>
            <a:ext cx="12200304" cy="4893647"/>
          </a:xfrm>
          <a:prstGeom prst="rect">
            <a:avLst/>
          </a:prstGeom>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blockDim</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p>
          <a:p>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b="1" dirty="0">
                <a:solidFill>
                  <a:srgbClr val="4B69C6"/>
                </a:solidFill>
                <a:latin typeface="Menlo" panose="020B0609030804020204" pitchFamily="49" charset="0"/>
              </a:rPr>
              <a:t>if</a:t>
            </a:r>
            <a:r>
              <a:rPr lang="en-US" sz="2400" b="1" dirty="0">
                <a:solidFill>
                  <a:srgbClr val="333333"/>
                </a:solidFill>
                <a:latin typeface="Menlo" panose="020B0609030804020204" pitchFamily="49" charset="0"/>
              </a:rPr>
              <a:t> </a:t>
            </a:r>
            <a:r>
              <a:rPr lang="en-US" sz="2400" b="1" dirty="0">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tid</a:t>
            </a:r>
            <a:r>
              <a:rPr lang="en-US" sz="2400" b="1" dirty="0">
                <a:solidFill>
                  <a:srgbClr val="333333"/>
                </a:solidFill>
                <a:latin typeface="Menlo" panose="020B0609030804020204" pitchFamily="49" charset="0"/>
              </a:rPr>
              <a:t> </a:t>
            </a:r>
            <a:r>
              <a:rPr lang="en-US" sz="2400" b="1" dirty="0">
                <a:solidFill>
                  <a:srgbClr val="777777"/>
                </a:solidFill>
                <a:latin typeface="Menlo" panose="020B0609030804020204" pitchFamily="49" charset="0"/>
              </a:rPr>
              <a:t>&lt;</a:t>
            </a:r>
            <a:r>
              <a:rPr lang="en-US" sz="2400" b="1" dirty="0">
                <a:solidFill>
                  <a:srgbClr val="333333"/>
                </a:solidFill>
                <a:latin typeface="Menlo" panose="020B0609030804020204" pitchFamily="49" charset="0"/>
              </a:rPr>
              <a:t> n</a:t>
            </a:r>
            <a:r>
              <a:rPr lang="en-US" sz="2400" b="1" dirty="0">
                <a:solidFill>
                  <a:srgbClr val="777777"/>
                </a:solidFill>
                <a:latin typeface="Menlo" panose="020B0609030804020204" pitchFamily="49" charset="0"/>
              </a:rPr>
              <a:t>)</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altLang="zh-CN"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divup</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a:solidFill>
                  <a:srgbClr val="4B69C6"/>
                </a:solidFill>
                <a:latin typeface="Menlo" panose="020B0609030804020204" pitchFamily="49" charset="0"/>
              </a:rPr>
              <a:t>return</a:t>
            </a:r>
            <a:r>
              <a:rPr lang="en-US" sz="2400">
                <a:solidFill>
                  <a:srgbClr val="333333"/>
                </a:solidFill>
                <a:latin typeface="Menlo" panose="020B0609030804020204" pitchFamily="49" charset="0"/>
              </a:rPr>
              <a:t> </a:t>
            </a:r>
            <a:r>
              <a:rPr lang="en-US" sz="240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n</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divup</a:t>
            </a:r>
            <a:r>
              <a:rPr lang="en-US" sz="2400" b="1" dirty="0">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n</a:t>
            </a:r>
            <a:r>
              <a:rPr lang="en-US" sz="2400" b="1" dirty="0" err="1">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m</a:t>
            </a:r>
            <a:r>
              <a:rPr lang="en-US" sz="2400" b="1" dirty="0">
                <a:solidFill>
                  <a:srgbClr val="777777"/>
                </a:solidFill>
                <a:latin typeface="Menlo" panose="020B0609030804020204" pitchFamily="49" charset="0"/>
              </a:rPr>
              <a: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
        <p:nvSpPr>
          <p:cNvPr id="7" name="Rectangle 6">
            <a:extLst>
              <a:ext uri="{FF2B5EF4-FFF2-40B4-BE49-F238E27FC236}">
                <a16:creationId xmlns:a16="http://schemas.microsoft.com/office/drawing/2014/main" id="{F2B6E72A-AD88-B544-8A61-9708A37CB178}"/>
              </a:ext>
            </a:extLst>
          </p:cNvPr>
          <p:cNvSpPr/>
          <p:nvPr/>
        </p:nvSpPr>
        <p:spPr>
          <a:xfrm>
            <a:off x="10076304" y="2645023"/>
            <a:ext cx="3816424" cy="461665"/>
          </a:xfrm>
          <a:prstGeom prst="rect">
            <a:avLst/>
          </a:prstGeom>
          <a:ln w="25400">
            <a:solidFill>
              <a:srgbClr val="C00000"/>
            </a:solidFill>
          </a:ln>
        </p:spPr>
        <p:txBody>
          <a:bodyPr wrap="square">
            <a:spAutoFit/>
          </a:bodyPr>
          <a:lstStyle/>
          <a:p>
            <a:r>
              <a:rPr lang="zh-CN" altLang="en-US" sz="2400" dirty="0">
                <a:latin typeface="SimHei" panose="02010609060101010101" pitchFamily="49" charset="-122"/>
                <a:ea typeface="SimHei" panose="02010609060101010101" pitchFamily="49" charset="-122"/>
              </a:rPr>
              <a:t>可否使用</a:t>
            </a:r>
            <a:r>
              <a:rPr lang="en-US" sz="2400" dirty="0" err="1">
                <a:solidFill>
                  <a:srgbClr val="4B69C6"/>
                </a:solidFill>
                <a:latin typeface="Menlo" panose="020B0609030804020204" pitchFamily="49" charset="0"/>
              </a:rPr>
              <a:t>const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&amp;</a:t>
            </a:r>
            <a:r>
              <a:rPr lang="en-US" sz="2400" dirty="0">
                <a:solidFill>
                  <a:srgbClr val="333333"/>
                </a:solidFill>
                <a:latin typeface="Menlo" panose="020B0609030804020204" pitchFamily="49" charset="0"/>
              </a:rPr>
              <a:t> n</a:t>
            </a:r>
            <a:r>
              <a:rPr lang="en-US" altLang="zh-CN" sz="2400" dirty="0">
                <a:solidFill>
                  <a:srgbClr val="C00000"/>
                </a:solidFill>
                <a:latin typeface="SimHei" panose="02010609060101010101" pitchFamily="49" charset="-122"/>
                <a:ea typeface="SimHei" panose="02010609060101010101" pitchFamily="49" charset="-122"/>
              </a:rPr>
              <a:t>?</a:t>
            </a:r>
            <a:endParaRPr lang="en-US" sz="2400" b="0" dirty="0">
              <a:solidFill>
                <a:srgbClr val="C00000"/>
              </a:solidFill>
              <a:effectLst/>
              <a:latin typeface="Menlo" panose="020B0609030804020204" pitchFamily="49" charset="0"/>
            </a:endParaRPr>
          </a:p>
        </p:txBody>
      </p:sp>
    </p:spTree>
    <p:extLst>
      <p:ext uri="{BB962C8B-B14F-4D97-AF65-F5344CB8AC3E}">
        <p14:creationId xmlns:p14="http://schemas.microsoft.com/office/powerpoint/2010/main" val="2354969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D5E0-A4A6-424A-A373-8878990E802C}"/>
              </a:ext>
            </a:extLst>
          </p:cNvPr>
          <p:cNvSpPr>
            <a:spLocks noGrp="1"/>
          </p:cNvSpPr>
          <p:nvPr>
            <p:ph type="title"/>
          </p:nvPr>
        </p:nvSpPr>
        <p:spPr/>
        <p:txBody>
          <a:bodyPr>
            <a:normAutofit fontScale="90000"/>
          </a:bodyPr>
          <a:lstStyle/>
          <a:p>
            <a:r>
              <a:rPr lang="en-US" altLang="zh-CN" dirty="0"/>
              <a:t>CUDA</a:t>
            </a:r>
            <a:r>
              <a:rPr lang="zh-CN" altLang="en-US" dirty="0"/>
              <a:t>编程举例</a:t>
            </a:r>
            <a:endParaRPr lang="en-US" dirty="0"/>
          </a:p>
        </p:txBody>
      </p:sp>
      <p:sp>
        <p:nvSpPr>
          <p:cNvPr id="3" name="Content Placeholder 2">
            <a:extLst>
              <a:ext uri="{FF2B5EF4-FFF2-40B4-BE49-F238E27FC236}">
                <a16:creationId xmlns:a16="http://schemas.microsoft.com/office/drawing/2014/main" id="{8D2E0E9F-7567-0843-9FFE-80436E46F4EF}"/>
              </a:ext>
            </a:extLst>
          </p:cNvPr>
          <p:cNvSpPr>
            <a:spLocks noGrp="1"/>
          </p:cNvSpPr>
          <p:nvPr>
            <p:ph idx="1"/>
          </p:nvPr>
        </p:nvSpPr>
        <p:spPr/>
        <p:txBody>
          <a:bodyPr/>
          <a:lstStyle/>
          <a:p>
            <a:r>
              <a:rPr lang="zh-CN" altLang="en-US" dirty="0"/>
              <a:t>例：向量相加</a:t>
            </a:r>
            <a:endParaRPr lang="en-US" altLang="zh-CN" dirty="0"/>
          </a:p>
          <a:p>
            <a:pPr lvl="1"/>
            <a:r>
              <a:rPr lang="zh-CN" altLang="en-US" dirty="0"/>
              <a:t>已知长度为</a:t>
            </a:r>
            <a:r>
              <a:rPr lang="en-US" altLang="zh-CN" dirty="0">
                <a:latin typeface="Menlo" panose="020B0609030804020204" pitchFamily="49" charset="0"/>
                <a:ea typeface="Menlo" panose="020B0609030804020204" pitchFamily="49" charset="0"/>
                <a:cs typeface="Menlo" panose="020B0609030804020204" pitchFamily="49" charset="0"/>
              </a:rPr>
              <a:t>n</a:t>
            </a:r>
            <a:r>
              <a:rPr lang="zh-CN" altLang="en-US" dirty="0"/>
              <a:t>的两个向量</a:t>
            </a:r>
            <a:r>
              <a:rPr lang="en-US" altLang="zh-CN" dirty="0">
                <a:latin typeface="Menlo" panose="020B0609030804020204" pitchFamily="49" charset="0"/>
                <a:ea typeface="Menlo" panose="020B0609030804020204" pitchFamily="49" charset="0"/>
                <a:cs typeface="Menlo" panose="020B0609030804020204" pitchFamily="49" charset="0"/>
              </a:rPr>
              <a:t>a</a:t>
            </a:r>
            <a:r>
              <a:rPr lang="zh-CN" altLang="en-US" dirty="0"/>
              <a:t>与</a:t>
            </a:r>
            <a:r>
              <a:rPr lang="en-US" altLang="zh-CN" dirty="0">
                <a:latin typeface="Menlo" panose="020B0609030804020204" pitchFamily="49" charset="0"/>
                <a:ea typeface="Menlo" panose="020B0609030804020204" pitchFamily="49" charset="0"/>
                <a:cs typeface="Menlo" panose="020B0609030804020204" pitchFamily="49" charset="0"/>
              </a:rPr>
              <a:t>b</a:t>
            </a:r>
            <a:r>
              <a:rPr lang="zh-CN" altLang="en-US" dirty="0"/>
              <a:t>，求向量</a:t>
            </a:r>
            <a:r>
              <a:rPr lang="en-US" altLang="zh-CN" dirty="0">
                <a:latin typeface="Menlo" panose="020B0609030804020204" pitchFamily="49" charset="0"/>
                <a:ea typeface="Menlo" panose="020B0609030804020204" pitchFamily="49" charset="0"/>
                <a:cs typeface="Menlo" panose="020B0609030804020204" pitchFamily="49" charset="0"/>
              </a:rPr>
              <a:t>c</a:t>
            </a:r>
            <a:r>
              <a:rPr lang="zh-CN" altLang="en-US" dirty="0"/>
              <a:t>，使</a:t>
            </a:r>
            <a:r>
              <a:rPr lang="en-US" altLang="zh-CN" dirty="0">
                <a:latin typeface="Menlo" panose="020B0609030804020204" pitchFamily="49" charset="0"/>
                <a:ea typeface="Menlo" panose="020B0609030804020204" pitchFamily="49" charset="0"/>
                <a:cs typeface="Menlo" panose="020B0609030804020204" pitchFamily="49" charset="0"/>
              </a:rPr>
              <a:t>c[</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]+b[</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en-US" altLang="zh-CN" dirty="0">
                <a:latin typeface="Menlo" panose="020B0609030804020204" pitchFamily="49" charset="0"/>
                <a:ea typeface="Menlo" panose="020B0609030804020204" pitchFamily="49" charset="0"/>
                <a:cs typeface="Menlo" panose="020B0609030804020204" pitchFamily="49" charset="0"/>
              </a:rPr>
              <a:t>]</a:t>
            </a:r>
          </a:p>
          <a:p>
            <a:pPr lvl="2"/>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latin typeface="SimHei" panose="02010609060101010101" pitchFamily="49" charset="-122"/>
                <a:ea typeface="SimHei" panose="02010609060101010101" pitchFamily="49" charset="-122"/>
                <a:cs typeface="Menlo" panose="020B0609030804020204" pitchFamily="49" charset="0"/>
              </a:rPr>
              <a:t>（每个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r>
              <a:rPr lang="zh-CN" altLang="en-US" dirty="0">
                <a:latin typeface="SimHei" panose="02010609060101010101" pitchFamily="49" charset="-122"/>
                <a:ea typeface="SimHei" panose="02010609060101010101" pitchFamily="49" charset="-122"/>
                <a:cs typeface="Helvetica Neue" panose="02000503000000020004" pitchFamily="2" charset="0"/>
              </a:rPr>
              <a:t>使用 </a:t>
            </a:r>
            <a:r>
              <a:rPr lang="en-US" altLang="zh-CN" dirty="0">
                <a:latin typeface="Menlo" panose="020B0609030804020204" pitchFamily="49" charset="0"/>
                <a:ea typeface="Menlo" panose="020B0609030804020204" pitchFamily="49" charset="0"/>
                <a:cs typeface="Menlo" panose="020B0609030804020204" pitchFamily="49" charset="0"/>
              </a:rPr>
              <a:t>m</a:t>
            </a:r>
            <a:r>
              <a:rPr lang="zh-CN" altLang="en-US" dirty="0">
                <a:latin typeface="Menlo" panose="020B0609030804020204" pitchFamily="49" charset="0"/>
                <a:ea typeface="Menlo" panose="020B0609030804020204" pitchFamily="49" charset="0"/>
                <a:cs typeface="Menlo" panose="020B0609030804020204" pitchFamily="49" charset="0"/>
              </a:rPr>
              <a:t> </a:t>
            </a:r>
            <a:r>
              <a:rPr lang="zh-CN" altLang="en-US" dirty="0">
                <a:latin typeface="SimHei" panose="02010609060101010101" pitchFamily="49" charset="-122"/>
                <a:ea typeface="SimHei" panose="02010609060101010101" pitchFamily="49" charset="-122"/>
                <a:cs typeface="Helvetica Neue" panose="02000503000000020004" pitchFamily="2" charset="0"/>
              </a:rPr>
              <a:t>个线程</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zh-CN" altLang="en-US" dirty="0">
                <a:latin typeface="SimHei" panose="02010609060101010101" pitchFamily="49" charset="-122"/>
                <a:ea typeface="SimHei" panose="02010609060101010101" pitchFamily="49" charset="-122"/>
                <a:cs typeface="Helvetica Neue" panose="02000503000000020004" pitchFamily="2" charset="0"/>
              </a:rPr>
              <a:t>每个</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thread</a:t>
            </a:r>
            <a:r>
              <a:rPr lang="zh-CN" altLang="en-US" dirty="0">
                <a:latin typeface="SimHei" panose="02010609060101010101" pitchFamily="49" charset="-122"/>
                <a:ea typeface="SimHei" panose="02010609060101010101" pitchFamily="49" charset="-122"/>
                <a:cs typeface="Helvetica Neue" panose="02000503000000020004" pitchFamily="2" charset="0"/>
              </a:rPr>
              <a:t>处理 </a:t>
            </a:r>
            <a:r>
              <a:rPr lang="en-US" altLang="zh-CN" dirty="0">
                <a:latin typeface="SimHei" panose="02010609060101010101" pitchFamily="49" charset="-122"/>
                <a:ea typeface="SimHei" panose="02010609060101010101" pitchFamily="49" charset="-122"/>
                <a:cs typeface="Helvetica Neue" panose="02000503000000020004" pitchFamily="2" charset="0"/>
              </a:rPr>
              <a:t>k</a:t>
            </a:r>
            <a:r>
              <a:rPr lang="zh-CN" altLang="en-US" dirty="0">
                <a:latin typeface="SimHei" panose="02010609060101010101" pitchFamily="49" charset="-122"/>
                <a:ea typeface="SimHei" panose="02010609060101010101" pitchFamily="49" charset="-122"/>
                <a:cs typeface="Helvetica Neue" panose="02000503000000020004" pitchFamily="2" charset="0"/>
              </a:rPr>
              <a:t> 个数据</a:t>
            </a:r>
            <a:r>
              <a:rPr lang="zh-CN" altLang="en-US" dirty="0">
                <a:latin typeface="SimHei" panose="02010609060101010101" pitchFamily="49" charset="-122"/>
                <a:ea typeface="SimHei" panose="02010609060101010101" pitchFamily="49" charset="-122"/>
                <a:cs typeface="Menlo" panose="020B0609030804020204" pitchFamily="49" charset="0"/>
              </a:rPr>
              <a:t>）</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优缺点？</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3"/>
            <a:r>
              <a:rPr lang="zh-CN" altLang="en-US" dirty="0">
                <a:latin typeface="SimHei" panose="02010609060101010101" pitchFamily="49" charset="-122"/>
                <a:ea typeface="SimHei" panose="02010609060101010101" pitchFamily="49" charset="-122"/>
                <a:cs typeface="Menlo" panose="020B0609030804020204" pitchFamily="49" charset="0"/>
              </a:rPr>
              <a:t>注意：以下代码并非最优数据访问方式，我们会在性能优化部分重新回顾</a:t>
            </a: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marL="1097189" lvl="2" indent="0">
              <a:buNone/>
            </a:pPr>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2"/>
            <a:endParaRPr lang="en-US" altLang="zh-CN" dirty="0">
              <a:latin typeface="SimHei" panose="02010609060101010101" pitchFamily="49" charset="-122"/>
              <a:ea typeface="SimHei" panose="02010609060101010101" pitchFamily="49" charset="-122"/>
              <a:cs typeface="Menlo" panose="020B0609030804020204" pitchFamily="49" charset="0"/>
            </a:endParaRPr>
          </a:p>
          <a:p>
            <a:pPr lvl="1"/>
            <a:endParaRPr lang="en-US" altLang="zh-CN" dirty="0"/>
          </a:p>
        </p:txBody>
      </p:sp>
      <p:sp>
        <p:nvSpPr>
          <p:cNvPr id="4" name="Slide Number Placeholder 3">
            <a:extLst>
              <a:ext uri="{FF2B5EF4-FFF2-40B4-BE49-F238E27FC236}">
                <a16:creationId xmlns:a16="http://schemas.microsoft.com/office/drawing/2014/main" id="{80CC52C2-A976-8048-87F7-42BDBA413B74}"/>
              </a:ext>
            </a:extLst>
          </p:cNvPr>
          <p:cNvSpPr>
            <a:spLocks noGrp="1"/>
          </p:cNvSpPr>
          <p:nvPr>
            <p:ph type="sldNum" sz="quarter" idx="12"/>
          </p:nvPr>
        </p:nvSpPr>
        <p:spPr/>
        <p:txBody>
          <a:bodyPr/>
          <a:lstStyle/>
          <a:p>
            <a:pPr>
              <a:defRPr/>
            </a:pPr>
            <a:fld id="{CA40A734-EF3B-425E-9970-80954DDB0807}" type="slidenum">
              <a:rPr lang="zh-CN" altLang="en-US" smtClean="0"/>
              <a:pPr>
                <a:defRPr/>
              </a:pPr>
              <a:t>51</a:t>
            </a:fld>
            <a:endParaRPr lang="zh-CN" altLang="en-US" dirty="0"/>
          </a:p>
        </p:txBody>
      </p:sp>
      <p:sp>
        <p:nvSpPr>
          <p:cNvPr id="5" name="Rectangle 4">
            <a:extLst>
              <a:ext uri="{FF2B5EF4-FFF2-40B4-BE49-F238E27FC236}">
                <a16:creationId xmlns:a16="http://schemas.microsoft.com/office/drawing/2014/main" id="{C58C2284-C625-8B43-B7D1-EA1FA5BBE578}"/>
              </a:ext>
            </a:extLst>
          </p:cNvPr>
          <p:cNvSpPr/>
          <p:nvPr/>
        </p:nvSpPr>
        <p:spPr>
          <a:xfrm>
            <a:off x="1050504" y="4114800"/>
            <a:ext cx="12457384" cy="3416320"/>
          </a:xfrm>
          <a:prstGeom prst="rect">
            <a:avLst/>
          </a:prstGeom>
          <a:solidFill>
            <a:schemeClr val="bg1"/>
          </a:solidFill>
        </p:spPr>
        <p:txBody>
          <a:bodyPr wrap="square">
            <a:spAutoFit/>
          </a:bodyPr>
          <a:lstStyle/>
          <a:p>
            <a:r>
              <a:rPr lang="en-US" sz="2400" dirty="0">
                <a:solidFill>
                  <a:srgbClr val="333333"/>
                </a:solidFill>
                <a:latin typeface="Menlo" panose="020B0609030804020204" pitchFamily="49" charset="0"/>
              </a:rPr>
              <a:t>__global__ </a:t>
            </a:r>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vector_add</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k</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A3E9D"/>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tid</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blockDim</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blockIdx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threadIdx</a:t>
            </a:r>
            <a:r>
              <a:rPr lang="en-US" sz="2400" dirty="0" err="1">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endParaRPr lang="en-US" altLang="zh-CN" sz="2400" dirty="0">
              <a:solidFill>
                <a:srgbClr val="4B69C6"/>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k</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tid</a:t>
            </a:r>
            <a:r>
              <a:rPr lang="en-US" sz="2400" dirty="0">
                <a:solidFill>
                  <a:srgbClr val="777777"/>
                </a:solidFill>
                <a:latin typeface="Menlo" panose="020B0609030804020204" pitchFamily="49" charset="0"/>
              </a:rPr>
              <a:t>+</a:t>
            </a:r>
            <a:r>
              <a:rPr lang="en-US" sz="2400" dirty="0">
                <a:solidFill>
                  <a:srgbClr val="9C5D27"/>
                </a:solidFill>
                <a:latin typeface="Menlo" panose="020B0609030804020204" pitchFamily="49" charset="0"/>
              </a:rPr>
              <a:t>1</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k </a:t>
            </a:r>
            <a:r>
              <a:rPr lang="en-US" sz="2400" dirty="0">
                <a:solidFill>
                  <a:srgbClr val="777777"/>
                </a:solidFill>
                <a:latin typeface="Menlo" panose="020B0609030804020204" pitchFamily="49" charset="0"/>
              </a:rPr>
              <a:t>&amp;&amp;</a:t>
            </a:r>
            <a:r>
              <a:rPr lang="en-US" sz="2400" dirty="0">
                <a:solidFill>
                  <a:srgbClr val="333333"/>
                </a:solidFill>
                <a:latin typeface="Menlo" panose="020B0609030804020204" pitchFamily="49" charset="0"/>
              </a:rPr>
              <a:t> </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c</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i</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br>
              <a:rPr lang="en-US" sz="2400" dirty="0">
                <a:solidFill>
                  <a:srgbClr val="333333"/>
                </a:solidFill>
                <a:latin typeface="Menlo" panose="020B0609030804020204" pitchFamily="49" charset="0"/>
              </a:rPr>
            </a:br>
            <a:br>
              <a:rPr lang="en-US" sz="2400" dirty="0">
                <a:solidFill>
                  <a:srgbClr val="333333"/>
                </a:solidFill>
                <a:latin typeface="Menlo" panose="020B0609030804020204" pitchFamily="49" charset="0"/>
              </a:rPr>
            </a:br>
            <a:r>
              <a:rPr lang="en-US" sz="2400" dirty="0" err="1">
                <a:solidFill>
                  <a:srgbClr val="333333"/>
                </a:solidFill>
                <a:latin typeface="Menlo" panose="020B0609030804020204" pitchFamily="49" charset="0"/>
              </a:rPr>
              <a:t>vector_add</a:t>
            </a:r>
            <a:r>
              <a:rPr lang="en-US" sz="2400" dirty="0">
                <a:solidFill>
                  <a:srgbClr val="777777"/>
                </a:solidFill>
                <a:latin typeface="Menlo" panose="020B0609030804020204" pitchFamily="49" charset="0"/>
              </a:rPr>
              <a:t>&lt;&lt;&lt;</a:t>
            </a:r>
            <a:r>
              <a:rPr lang="en-US" sz="2400" dirty="0">
                <a:solidFill>
                  <a:srgbClr val="333333"/>
                </a:solidFill>
                <a:latin typeface="Menlo" panose="020B0609030804020204" pitchFamily="49" charset="0"/>
              </a:rPr>
              <a:t> </a:t>
            </a:r>
            <a:r>
              <a:rPr lang="en-US" sz="2400" b="1" dirty="0" err="1">
                <a:solidFill>
                  <a:srgbClr val="AA3731"/>
                </a:solidFill>
                <a:latin typeface="Menlo" panose="020B0609030804020204" pitchFamily="49" charset="0"/>
              </a:rPr>
              <a:t>divup</a:t>
            </a:r>
            <a:r>
              <a:rPr lang="en-US" sz="2400" dirty="0">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n</a:t>
            </a:r>
            <a:r>
              <a:rPr lang="en-US" sz="2400" b="1" dirty="0" err="1">
                <a:solidFill>
                  <a:srgbClr val="777777"/>
                </a:solidFill>
                <a:latin typeface="Menlo" panose="020B0609030804020204" pitchFamily="49" charset="0"/>
              </a:rPr>
              <a:t>,</a:t>
            </a:r>
            <a:r>
              <a:rPr lang="en-US" sz="2400" b="1" dirty="0" err="1">
                <a:solidFill>
                  <a:srgbClr val="333333"/>
                </a:solidFill>
                <a:latin typeface="Menlo" panose="020B0609030804020204" pitchFamily="49" charset="0"/>
              </a:rPr>
              <a:t>m</a:t>
            </a:r>
            <a:r>
              <a:rPr lang="en-US" sz="2400" b="1" dirty="0">
                <a:solidFill>
                  <a:srgbClr val="777777"/>
                </a:solidFill>
                <a:latin typeface="Menlo" panose="020B0609030804020204" pitchFamily="49" charset="0"/>
              </a:rPr>
              <a:t>*</a:t>
            </a:r>
            <a:r>
              <a:rPr lang="en-US" sz="2400" b="1" dirty="0">
                <a:solidFill>
                  <a:srgbClr val="333333"/>
                </a:solidFill>
                <a:latin typeface="Menlo" panose="020B0609030804020204" pitchFamily="49" charset="0"/>
              </a:rPr>
              <a:t>k</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m</a:t>
            </a:r>
            <a:r>
              <a:rPr lang="zh-CN" alt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&gt;&gt;&gt;(</a:t>
            </a:r>
            <a:r>
              <a:rPr lang="en-US" sz="2400" dirty="0">
                <a:solidFill>
                  <a:srgbClr val="333333"/>
                </a:solidFill>
                <a:latin typeface="Menlo" panose="020B0609030804020204" pitchFamily="49" charset="0"/>
              </a:rPr>
              <a:t>a</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b</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c</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n</a:t>
            </a:r>
            <a:r>
              <a:rPr lang="en-US" altLang="zh-CN" sz="2400" dirty="0">
                <a:solidFill>
                  <a:srgbClr val="777777"/>
                </a:solidFill>
                <a:latin typeface="Menlo" panose="020B0609030804020204" pitchFamily="49" charset="0"/>
              </a:rPr>
              <a:t>,</a:t>
            </a:r>
            <a:r>
              <a:rPr lang="en-US" altLang="zh-CN" sz="2400" dirty="0">
                <a:solidFill>
                  <a:srgbClr val="333333"/>
                </a:solidFill>
                <a:latin typeface="Menlo" panose="020B0609030804020204" pitchFamily="49" charset="0"/>
              </a:rPr>
              <a:t> k</a:t>
            </a:r>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569872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3E4F-8B3D-CA45-816E-B1CE7E98778D}"/>
              </a:ext>
            </a:extLst>
          </p:cNvPr>
          <p:cNvSpPr>
            <a:spLocks noGrp="1"/>
          </p:cNvSpPr>
          <p:nvPr>
            <p:ph type="title"/>
          </p:nvPr>
        </p:nvSpPr>
        <p:spPr/>
        <p:txBody>
          <a:bodyPr>
            <a:normAutofit fontScale="90000"/>
          </a:bodyPr>
          <a:lstStyle/>
          <a:p>
            <a:r>
              <a:rPr lang="en-US" dirty="0"/>
              <a:t>CUDA</a:t>
            </a:r>
            <a:r>
              <a:rPr lang="zh-CN" altLang="en-US" dirty="0"/>
              <a:t> </a:t>
            </a:r>
            <a:r>
              <a:rPr lang="en-US" altLang="zh-CN" dirty="0"/>
              <a:t>vs</a:t>
            </a:r>
            <a:r>
              <a:rPr lang="zh-CN" altLang="en-US" dirty="0"/>
              <a:t> </a:t>
            </a:r>
            <a:r>
              <a:rPr lang="en-US" altLang="zh-CN" dirty="0"/>
              <a:t>OpenMP</a:t>
            </a:r>
            <a:endParaRPr lang="en-US" dirty="0"/>
          </a:p>
        </p:txBody>
      </p:sp>
      <p:sp>
        <p:nvSpPr>
          <p:cNvPr id="3" name="Content Placeholder 2">
            <a:extLst>
              <a:ext uri="{FF2B5EF4-FFF2-40B4-BE49-F238E27FC236}">
                <a16:creationId xmlns:a16="http://schemas.microsoft.com/office/drawing/2014/main" id="{D960D5E0-7B40-894B-9548-005C0B90886A}"/>
              </a:ext>
            </a:extLst>
          </p:cNvPr>
          <p:cNvSpPr>
            <a:spLocks noGrp="1"/>
          </p:cNvSpPr>
          <p:nvPr>
            <p:ph idx="1"/>
          </p:nvPr>
        </p:nvSpPr>
        <p:spPr>
          <a:xfrm>
            <a:off x="7675240" y="1234481"/>
            <a:ext cx="6223640" cy="6116918"/>
          </a:xfrm>
        </p:spPr>
        <p:txBody>
          <a:bodyPr/>
          <a:lstStyle/>
          <a:p>
            <a:r>
              <a:rPr lang="en-US" altLang="zh-CN" sz="3600" dirty="0"/>
              <a:t>OpenMP</a:t>
            </a:r>
          </a:p>
          <a:p>
            <a:pPr lvl="1"/>
            <a:r>
              <a:rPr lang="zh-CN" altLang="en-US" sz="3200" dirty="0"/>
              <a:t>由预处理指令与</a:t>
            </a:r>
            <a:r>
              <a:rPr lang="en-US" altLang="zh-CN" sz="3200" dirty="0">
                <a:latin typeface="Menlo" panose="020B0609030804020204" pitchFamily="49" charset="0"/>
                <a:ea typeface="Menlo" panose="020B0609030804020204" pitchFamily="49" charset="0"/>
                <a:cs typeface="Menlo" panose="020B0609030804020204" pitchFamily="49" charset="0"/>
              </a:rPr>
              <a:t>{}</a:t>
            </a:r>
            <a:r>
              <a:rPr lang="zh-CN" altLang="en-US" sz="3200" dirty="0"/>
              <a:t>指明并行区域</a:t>
            </a:r>
            <a:endParaRPr lang="en-US" altLang="zh-CN" sz="3200" dirty="0"/>
          </a:p>
          <a:p>
            <a:pPr lvl="1"/>
            <a:r>
              <a:rPr lang="zh-CN" altLang="en-US" sz="3200" dirty="0"/>
              <a:t>主线程产生从线程</a:t>
            </a:r>
            <a:endParaRPr lang="en-US" altLang="zh-CN" sz="3200" dirty="0"/>
          </a:p>
          <a:p>
            <a:pPr lvl="1"/>
            <a:r>
              <a:rPr lang="zh-CN" altLang="en-US" sz="3200" dirty="0"/>
              <a:t>由调度算法将任务分配到线程上</a:t>
            </a:r>
            <a:endParaRPr lang="en-US" altLang="zh-CN" sz="3200" dirty="0"/>
          </a:p>
          <a:p>
            <a:pPr lvl="1"/>
            <a:r>
              <a:rPr lang="zh-CN" altLang="en-US" sz="3200" dirty="0"/>
              <a:t>默认在并行区域结束时同步</a:t>
            </a:r>
            <a:endParaRPr lang="en-US" altLang="zh-CN" sz="3200" dirty="0"/>
          </a:p>
          <a:p>
            <a:pPr lvl="1"/>
            <a:endParaRPr lang="en-US" altLang="zh-CN" sz="3200" dirty="0"/>
          </a:p>
        </p:txBody>
      </p:sp>
      <p:sp>
        <p:nvSpPr>
          <p:cNvPr id="4" name="Slide Number Placeholder 3">
            <a:extLst>
              <a:ext uri="{FF2B5EF4-FFF2-40B4-BE49-F238E27FC236}">
                <a16:creationId xmlns:a16="http://schemas.microsoft.com/office/drawing/2014/main" id="{A79B6B88-0413-5746-A87C-673E7AD00EAE}"/>
              </a:ext>
            </a:extLst>
          </p:cNvPr>
          <p:cNvSpPr>
            <a:spLocks noGrp="1"/>
          </p:cNvSpPr>
          <p:nvPr>
            <p:ph type="sldNum" sz="quarter" idx="12"/>
          </p:nvPr>
        </p:nvSpPr>
        <p:spPr/>
        <p:txBody>
          <a:bodyPr/>
          <a:lstStyle/>
          <a:p>
            <a:pPr>
              <a:defRPr/>
            </a:pPr>
            <a:fld id="{CA40A734-EF3B-425E-9970-80954DDB0807}" type="slidenum">
              <a:rPr lang="zh-CN" altLang="en-US" smtClean="0"/>
              <a:pPr>
                <a:defRPr/>
              </a:pPr>
              <a:t>52</a:t>
            </a:fld>
            <a:endParaRPr lang="zh-CN" altLang="en-US"/>
          </a:p>
        </p:txBody>
      </p:sp>
      <p:sp>
        <p:nvSpPr>
          <p:cNvPr id="5" name="Content Placeholder 2">
            <a:extLst>
              <a:ext uri="{FF2B5EF4-FFF2-40B4-BE49-F238E27FC236}">
                <a16:creationId xmlns:a16="http://schemas.microsoft.com/office/drawing/2014/main" id="{9E70B359-2E39-CA40-8188-7855FDED957C}"/>
              </a:ext>
            </a:extLst>
          </p:cNvPr>
          <p:cNvSpPr txBox="1">
            <a:spLocks/>
          </p:cNvSpPr>
          <p:nvPr/>
        </p:nvSpPr>
        <p:spPr bwMode="auto">
          <a:xfrm>
            <a:off x="659512" y="1234480"/>
            <a:ext cx="6511672" cy="6116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2"/>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3600" dirty="0"/>
              <a:t>CUDA</a:t>
            </a:r>
          </a:p>
          <a:p>
            <a:pPr lvl="1"/>
            <a:r>
              <a:rPr lang="zh-CN" altLang="en-US" sz="3200" dirty="0"/>
              <a:t>由核函数指明并行代码</a:t>
            </a:r>
            <a:endParaRPr lang="en-US" altLang="zh-CN" sz="3200" dirty="0"/>
          </a:p>
          <a:p>
            <a:pPr lvl="1"/>
            <a:r>
              <a:rPr lang="zh-CN" altLang="en-US" sz="3200" dirty="0"/>
              <a:t>主机代码调用核函数产生设备线程</a:t>
            </a:r>
            <a:endParaRPr lang="en-US" altLang="zh-CN" sz="3200" dirty="0"/>
          </a:p>
          <a:p>
            <a:pPr lvl="1"/>
            <a:r>
              <a:rPr lang="zh-CN" altLang="en-US" sz="3200" dirty="0"/>
              <a:t>用户决定每个线程处理的任务</a:t>
            </a:r>
            <a:endParaRPr lang="en-US" altLang="zh-CN" sz="3200" dirty="0"/>
          </a:p>
          <a:p>
            <a:pPr lvl="1"/>
            <a:r>
              <a:rPr lang="zh-CN" altLang="en-US" sz="3200" dirty="0"/>
              <a:t>异步执行</a:t>
            </a:r>
            <a:endParaRPr lang="en-US" altLang="zh-CN" sz="3200" dirty="0"/>
          </a:p>
        </p:txBody>
      </p:sp>
    </p:spTree>
    <p:extLst>
      <p:ext uri="{BB962C8B-B14F-4D97-AF65-F5344CB8AC3E}">
        <p14:creationId xmlns:p14="http://schemas.microsoft.com/office/powerpoint/2010/main" val="1996332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AEF5-9D1E-EA48-AD65-D063B49BA379}"/>
              </a:ext>
            </a:extLst>
          </p:cNvPr>
          <p:cNvSpPr>
            <a:spLocks noGrp="1"/>
          </p:cNvSpPr>
          <p:nvPr>
            <p:ph type="title"/>
          </p:nvPr>
        </p:nvSpPr>
        <p:spPr/>
        <p:txBody>
          <a:bodyPr>
            <a:normAutofit fontScale="90000"/>
          </a:bodyPr>
          <a:lstStyle/>
          <a:p>
            <a:r>
              <a:rPr lang="zh-CN" altLang="en-US" dirty="0"/>
              <a:t>小结</a:t>
            </a:r>
            <a:endParaRPr lang="en-US" dirty="0"/>
          </a:p>
        </p:txBody>
      </p:sp>
      <p:sp>
        <p:nvSpPr>
          <p:cNvPr id="3" name="Content Placeholder 2">
            <a:extLst>
              <a:ext uri="{FF2B5EF4-FFF2-40B4-BE49-F238E27FC236}">
                <a16:creationId xmlns:a16="http://schemas.microsoft.com/office/drawing/2014/main" id="{5E6A06A4-F848-EA46-9839-4976C555F85C}"/>
              </a:ext>
            </a:extLst>
          </p:cNvPr>
          <p:cNvSpPr>
            <a:spLocks noGrp="1"/>
          </p:cNvSpPr>
          <p:nvPr>
            <p:ph idx="1"/>
          </p:nvPr>
        </p:nvSpPr>
        <p:spPr/>
        <p:txBody>
          <a:bodyPr/>
          <a:lstStyle/>
          <a:p>
            <a:r>
              <a:rPr lang="en-US" dirty="0"/>
              <a:t>CUDA</a:t>
            </a:r>
            <a:r>
              <a:rPr lang="zh-CN" altLang="en-US" dirty="0"/>
              <a:t>架构特征</a:t>
            </a:r>
            <a:endParaRPr lang="en-US" altLang="zh-CN" dirty="0"/>
          </a:p>
          <a:p>
            <a:pPr lvl="1"/>
            <a:r>
              <a:rPr lang="zh-CN" altLang="en-US" dirty="0"/>
              <a:t>异构：</a:t>
            </a:r>
            <a:r>
              <a:rPr lang="en-US" altLang="zh-CN" dirty="0"/>
              <a:t>CPU+GPU</a:t>
            </a:r>
          </a:p>
          <a:p>
            <a:pPr lvl="1"/>
            <a:r>
              <a:rPr lang="zh-CN" altLang="en-US" dirty="0"/>
              <a:t>兼具</a:t>
            </a:r>
            <a:r>
              <a:rPr lang="en-US" altLang="zh-CN" dirty="0"/>
              <a:t>SIMD</a:t>
            </a:r>
            <a:r>
              <a:rPr lang="zh-CN" altLang="en-US" dirty="0"/>
              <a:t>与</a:t>
            </a:r>
            <a:r>
              <a:rPr lang="en-US" altLang="zh-CN" dirty="0"/>
              <a:t>SPMD</a:t>
            </a:r>
            <a:r>
              <a:rPr lang="zh-CN" altLang="en-US" dirty="0"/>
              <a:t>的特征</a:t>
            </a:r>
            <a:endParaRPr lang="en-US" altLang="zh-CN" dirty="0"/>
          </a:p>
          <a:p>
            <a:pPr lvl="1"/>
            <a:r>
              <a:rPr lang="zh-CN" altLang="en-US" dirty="0"/>
              <a:t>大量超轻量级线程提高吞吐量</a:t>
            </a:r>
            <a:endParaRPr lang="en-US" altLang="zh-CN" dirty="0"/>
          </a:p>
          <a:p>
            <a:r>
              <a:rPr lang="en-US" altLang="zh-CN" dirty="0"/>
              <a:t>CUDA</a:t>
            </a:r>
            <a:r>
              <a:rPr lang="zh-CN" altLang="en-US" dirty="0"/>
              <a:t>编程结构</a:t>
            </a:r>
            <a:endParaRPr lang="en-US" altLang="zh-CN" dirty="0"/>
          </a:p>
          <a:p>
            <a:pPr lvl="1"/>
            <a:r>
              <a:rPr lang="en-US" altLang="zh-CN" dirty="0"/>
              <a:t>Host</a:t>
            </a:r>
            <a:r>
              <a:rPr lang="zh-CN" altLang="en-US" dirty="0"/>
              <a:t>与</a:t>
            </a:r>
            <a:r>
              <a:rPr lang="en-US" altLang="zh-CN" dirty="0"/>
              <a:t>device</a:t>
            </a:r>
          </a:p>
          <a:p>
            <a:pPr lvl="2"/>
            <a:r>
              <a:rPr lang="en-US" altLang="zh-CN" dirty="0">
                <a:latin typeface="Menlo" panose="020B0609030804020204" pitchFamily="49" charset="0"/>
                <a:ea typeface="Menlo" panose="020B0609030804020204" pitchFamily="49" charset="0"/>
                <a:cs typeface="Menlo" panose="020B0609030804020204" pitchFamily="49" charset="0"/>
              </a:rPr>
              <a:t>__host__,</a:t>
            </a:r>
            <a:r>
              <a:rPr lang="zh-CN" altLang="en-US" dirty="0">
                <a:latin typeface="Menlo" panose="020B0609030804020204" pitchFamily="49" charset="0"/>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__global__,</a:t>
            </a:r>
            <a:r>
              <a:rPr lang="zh-CN" altLang="en-US" dirty="0">
                <a:latin typeface="Menlo" panose="020B0609030804020204" pitchFamily="49" charset="0"/>
                <a:cs typeface="Menlo" panose="020B0609030804020204" pitchFamily="49" charset="0"/>
              </a:rPr>
              <a:t> </a:t>
            </a:r>
            <a:r>
              <a:rPr lang="en-US" altLang="zh-CN" dirty="0">
                <a:latin typeface="Menlo" panose="020B0609030804020204" pitchFamily="49" charset="0"/>
                <a:ea typeface="Menlo" panose="020B0609030804020204" pitchFamily="49" charset="0"/>
                <a:cs typeface="Menlo" panose="020B0609030804020204" pitchFamily="49" charset="0"/>
              </a:rPr>
              <a:t>__device__</a:t>
            </a:r>
          </a:p>
          <a:p>
            <a:pPr lvl="2"/>
            <a:r>
              <a:rPr lang="zh-CN" altLang="en-US" dirty="0">
                <a:latin typeface="Menlo" panose="020B0609030804020204" pitchFamily="49" charset="0"/>
                <a:ea typeface="Menlo" panose="020B0609030804020204" pitchFamily="49" charset="0"/>
                <a:cs typeface="Menlo" panose="020B0609030804020204" pitchFamily="49" charset="0"/>
              </a:rPr>
              <a:t>内存管理</a:t>
            </a:r>
            <a:endParaRPr lang="en-US" altLang="zh-CN" dirty="0">
              <a:latin typeface="Menlo" panose="020B0609030804020204" pitchFamily="49" charset="0"/>
              <a:ea typeface="Menlo" panose="020B0609030804020204" pitchFamily="49" charset="0"/>
              <a:cs typeface="Menlo" panose="020B0609030804020204" pitchFamily="49" charset="0"/>
            </a:endParaRPr>
          </a:p>
          <a:p>
            <a:pPr lvl="1"/>
            <a:r>
              <a:rPr lang="zh-CN" altLang="en-US" dirty="0"/>
              <a:t>线程组织</a:t>
            </a:r>
            <a:endParaRPr lang="en-US" altLang="zh-CN" dirty="0"/>
          </a:p>
          <a:p>
            <a:pPr lvl="2"/>
            <a:r>
              <a:rPr lang="zh-CN" altLang="en-US" dirty="0"/>
              <a:t>网格（</a:t>
            </a:r>
            <a:r>
              <a:rPr lang="en-US" altLang="zh-CN" dirty="0"/>
              <a:t>grid</a:t>
            </a:r>
            <a:r>
              <a:rPr lang="zh-CN" altLang="en-US" dirty="0"/>
              <a:t>）与块（</a:t>
            </a:r>
            <a:r>
              <a:rPr lang="en-US" altLang="zh-CN" dirty="0"/>
              <a:t>block</a:t>
            </a:r>
            <a:r>
              <a:rPr lang="zh-CN" altLang="en-US" dirty="0"/>
              <a:t>）</a:t>
            </a:r>
            <a:endParaRPr lang="en-US" altLang="zh-CN" dirty="0"/>
          </a:p>
        </p:txBody>
      </p:sp>
      <p:sp>
        <p:nvSpPr>
          <p:cNvPr id="4" name="Slide Number Placeholder 3">
            <a:extLst>
              <a:ext uri="{FF2B5EF4-FFF2-40B4-BE49-F238E27FC236}">
                <a16:creationId xmlns:a16="http://schemas.microsoft.com/office/drawing/2014/main" id="{CE39DF6E-05F7-EE49-8B29-A88BAAA1CFFB}"/>
              </a:ext>
            </a:extLst>
          </p:cNvPr>
          <p:cNvSpPr>
            <a:spLocks noGrp="1"/>
          </p:cNvSpPr>
          <p:nvPr>
            <p:ph type="sldNum" sz="quarter" idx="12"/>
          </p:nvPr>
        </p:nvSpPr>
        <p:spPr/>
        <p:txBody>
          <a:bodyPr/>
          <a:lstStyle/>
          <a:p>
            <a:pPr>
              <a:defRPr/>
            </a:pPr>
            <a:fld id="{CA40A734-EF3B-425E-9970-80954DDB0807}" type="slidenum">
              <a:rPr lang="zh-CN" altLang="en-US" smtClean="0"/>
              <a:pPr>
                <a:defRPr/>
              </a:pPr>
              <a:t>53</a:t>
            </a:fld>
            <a:endParaRPr lang="zh-CN" altLang="en-US"/>
          </a:p>
        </p:txBody>
      </p:sp>
    </p:spTree>
    <p:extLst>
      <p:ext uri="{BB962C8B-B14F-4D97-AF65-F5344CB8AC3E}">
        <p14:creationId xmlns:p14="http://schemas.microsoft.com/office/powerpoint/2010/main" val="1588811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840">
                <a:solidFill>
                  <a:schemeClr val="tx1"/>
                </a:solidFill>
                <a:latin typeface="Calibri" panose="020F0502020204030204" pitchFamily="34" charset="0"/>
                <a:ea typeface="宋体" panose="02010600030101010101" pitchFamily="2" charset="-122"/>
              </a:defRPr>
            </a:lvl1pPr>
            <a:lvl2pPr marL="891467" indent="-342872">
              <a:spcBef>
                <a:spcPct val="20000"/>
              </a:spcBef>
              <a:buFont typeface="Arial" panose="020B0604020202020204" pitchFamily="34" charset="0"/>
              <a:buChar char="–"/>
              <a:defRPr sz="3360">
                <a:solidFill>
                  <a:schemeClr val="tx1"/>
                </a:solidFill>
                <a:latin typeface="Calibri" panose="020F0502020204030204" pitchFamily="34" charset="0"/>
                <a:ea typeface="宋体" panose="02010600030101010101" pitchFamily="2" charset="-122"/>
              </a:defRPr>
            </a:lvl2pPr>
            <a:lvl3pPr marL="1371488" indent="-274299">
              <a:spcBef>
                <a:spcPct val="20000"/>
              </a:spcBef>
              <a:buFont typeface="Arial" panose="020B0604020202020204" pitchFamily="34" charset="0"/>
              <a:buChar char="•"/>
              <a:defRPr sz="2880">
                <a:solidFill>
                  <a:schemeClr val="tx1"/>
                </a:solidFill>
                <a:latin typeface="Calibri" panose="020F0502020204030204" pitchFamily="34" charset="0"/>
                <a:ea typeface="宋体" panose="02010600030101010101" pitchFamily="2" charset="-122"/>
              </a:defRPr>
            </a:lvl3pPr>
            <a:lvl4pPr marL="1920085"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468677"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301727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3565867"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411446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4663058"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5C37259-17AB-4033-9296-718E8806D94A}" type="slidenum">
              <a:rPr lang="zh-CN" altLang="en-US" sz="1440">
                <a:solidFill>
                  <a:srgbClr val="898989"/>
                </a:solidFill>
              </a:rPr>
              <a:pPr>
                <a:spcBef>
                  <a:spcPct val="0"/>
                </a:spcBef>
                <a:buFontTx/>
                <a:buNone/>
              </a:pPr>
              <a:t>54</a:t>
            </a:fld>
            <a:endParaRPr lang="zh-CN" altLang="en-US" sz="1440">
              <a:solidFill>
                <a:srgbClr val="898989"/>
              </a:solidFill>
            </a:endParaRPr>
          </a:p>
        </p:txBody>
      </p:sp>
      <p:sp>
        <p:nvSpPr>
          <p:cNvPr id="34820" name="TextBox 4"/>
          <p:cNvSpPr txBox="1">
            <a:spLocks noChangeArrowheads="1"/>
          </p:cNvSpPr>
          <p:nvPr/>
        </p:nvSpPr>
        <p:spPr bwMode="auto">
          <a:xfrm>
            <a:off x="0" y="3245022"/>
            <a:ext cx="14630399" cy="941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5400" b="1" dirty="0">
                <a:solidFill>
                  <a:srgbClr val="C00000"/>
                </a:solidFill>
                <a:latin typeface="Times New Roman" panose="02020603050405020304" pitchFamily="18" charset="0"/>
                <a:ea typeface="华文楷体" panose="02010600040101010101" pitchFamily="2" charset="-122"/>
              </a:rPr>
              <a:t>Questions?</a:t>
            </a:r>
            <a:endParaRPr lang="zh-CN" altLang="en-US" sz="5400" b="1" dirty="0">
              <a:solidFill>
                <a:srgbClr val="C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zh-CN" altLang="en-US" dirty="0"/>
              <a:t>计算机架构分类</a:t>
            </a:r>
            <a:endParaRPr lang="en-US" altLang="zh-CN" dirty="0"/>
          </a:p>
          <a:p>
            <a:r>
              <a:rPr lang="en-US" altLang="zh-CN" dirty="0">
                <a:solidFill>
                  <a:srgbClr val="C00000"/>
                </a:solidFill>
              </a:rPr>
              <a:t>CPU</a:t>
            </a:r>
            <a:r>
              <a:rPr lang="zh-CN" altLang="en-US" dirty="0">
                <a:solidFill>
                  <a:srgbClr val="C00000"/>
                </a:solidFill>
              </a:rPr>
              <a:t> </a:t>
            </a:r>
            <a:r>
              <a:rPr lang="en-US" altLang="zh-CN" dirty="0">
                <a:solidFill>
                  <a:srgbClr val="C00000"/>
                </a:solidFill>
              </a:rPr>
              <a:t>vs</a:t>
            </a:r>
            <a:r>
              <a:rPr lang="zh-CN" altLang="en-US" dirty="0">
                <a:solidFill>
                  <a:srgbClr val="C00000"/>
                </a:solidFill>
              </a:rPr>
              <a:t> </a:t>
            </a:r>
            <a:r>
              <a:rPr lang="en-US" altLang="zh-CN" dirty="0">
                <a:solidFill>
                  <a:srgbClr val="C00000"/>
                </a:solidFill>
              </a:rPr>
              <a:t>GPU</a:t>
            </a:r>
          </a:p>
          <a:p>
            <a:r>
              <a:rPr lang="en-US" altLang="zh-CN" dirty="0"/>
              <a:t>NVIDIA</a:t>
            </a:r>
            <a:r>
              <a:rPr lang="zh-CN" altLang="en-US" dirty="0"/>
              <a:t> </a:t>
            </a:r>
            <a:r>
              <a:rPr lang="en-US" altLang="zh-CN" dirty="0"/>
              <a:t>GPU</a:t>
            </a:r>
            <a:r>
              <a:rPr lang="zh-CN" altLang="en-US" dirty="0"/>
              <a:t>架构</a:t>
            </a:r>
            <a:endParaRPr lang="en-US" altLang="zh-CN" dirty="0"/>
          </a:p>
          <a:p>
            <a:r>
              <a:rPr lang="en-US" altLang="zh-CN" dirty="0"/>
              <a:t>CUDA</a:t>
            </a:r>
            <a:r>
              <a:rPr lang="zh-CN" altLang="en-US" dirty="0"/>
              <a:t>编程模型</a:t>
            </a:r>
            <a:endParaRPr lang="en-US" altLang="zh-CN" dirty="0"/>
          </a:p>
          <a:p>
            <a:r>
              <a:rPr lang="en-US" altLang="zh-CN" dirty="0"/>
              <a:t>CUDA</a:t>
            </a:r>
            <a:r>
              <a:rPr lang="zh-CN" altLang="en-US" dirty="0"/>
              <a:t>编程举例</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6</a:t>
            </a:fld>
            <a:endParaRPr lang="zh-CN" altLang="en-US"/>
          </a:p>
        </p:txBody>
      </p:sp>
    </p:spTree>
    <p:extLst>
      <p:ext uri="{BB962C8B-B14F-4D97-AF65-F5344CB8AC3E}">
        <p14:creationId xmlns:p14="http://schemas.microsoft.com/office/powerpoint/2010/main" val="93294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61E0375-9F55-D949-8895-7D038F8E24DB}"/>
              </a:ext>
            </a:extLst>
          </p:cNvPr>
          <p:cNvPicPr>
            <a:picLocks noChangeAspect="1"/>
          </p:cNvPicPr>
          <p:nvPr/>
        </p:nvPicPr>
        <p:blipFill>
          <a:blip r:embed="rId3"/>
          <a:stretch>
            <a:fillRect/>
          </a:stretch>
        </p:blipFill>
        <p:spPr>
          <a:xfrm>
            <a:off x="1584550" y="5135430"/>
            <a:ext cx="3823736" cy="2867802"/>
          </a:xfrm>
          <a:prstGeom prst="rect">
            <a:avLst/>
          </a:prstGeom>
        </p:spPr>
      </p:pic>
      <p:pic>
        <p:nvPicPr>
          <p:cNvPr id="9" name="Picture 8">
            <a:extLst>
              <a:ext uri="{FF2B5EF4-FFF2-40B4-BE49-F238E27FC236}">
                <a16:creationId xmlns:a16="http://schemas.microsoft.com/office/drawing/2014/main" id="{43C4008F-D84A-E441-B842-67B19F35E3DB}"/>
              </a:ext>
            </a:extLst>
          </p:cNvPr>
          <p:cNvPicPr>
            <a:picLocks noChangeAspect="1"/>
          </p:cNvPicPr>
          <p:nvPr/>
        </p:nvPicPr>
        <p:blipFill>
          <a:blip r:embed="rId4"/>
          <a:stretch>
            <a:fillRect/>
          </a:stretch>
        </p:blipFill>
        <p:spPr>
          <a:xfrm>
            <a:off x="7891264" y="5135430"/>
            <a:ext cx="3781717" cy="2867802"/>
          </a:xfrm>
          <a:prstGeom prst="rect">
            <a:avLst/>
          </a:prstGeom>
        </p:spPr>
      </p:pic>
      <p:sp>
        <p:nvSpPr>
          <p:cNvPr id="2" name="Title 1">
            <a:extLst>
              <a:ext uri="{FF2B5EF4-FFF2-40B4-BE49-F238E27FC236}">
                <a16:creationId xmlns:a16="http://schemas.microsoft.com/office/drawing/2014/main" id="{A65708E6-EA6A-FC4A-B7B6-51404D1F10D8}"/>
              </a:ext>
            </a:extLst>
          </p:cNvPr>
          <p:cNvSpPr>
            <a:spLocks noGrp="1"/>
          </p:cNvSpPr>
          <p:nvPr>
            <p:ph type="title"/>
          </p:nvPr>
        </p:nvSpPr>
        <p:spPr/>
        <p:txBody>
          <a:bodyPr>
            <a:normAutofit fontScale="90000"/>
          </a:bodyPr>
          <a:lstStyle/>
          <a:p>
            <a:r>
              <a:rPr lang="en-US" dirty="0"/>
              <a:t>CPU</a:t>
            </a:r>
            <a:r>
              <a:rPr lang="zh-CN" altLang="en-US" dirty="0"/>
              <a:t> </a:t>
            </a:r>
            <a:r>
              <a:rPr lang="en-US" altLang="zh-CN" dirty="0"/>
              <a:t>vs</a:t>
            </a:r>
            <a:r>
              <a:rPr lang="zh-CN" altLang="en-US" dirty="0"/>
              <a:t> </a:t>
            </a:r>
            <a:r>
              <a:rPr lang="en-US" altLang="zh-CN" dirty="0"/>
              <a:t>GPU</a:t>
            </a:r>
            <a:endParaRPr lang="en-US" dirty="0"/>
          </a:p>
        </p:txBody>
      </p:sp>
      <p:sp>
        <p:nvSpPr>
          <p:cNvPr id="3" name="Content Placeholder 2">
            <a:extLst>
              <a:ext uri="{FF2B5EF4-FFF2-40B4-BE49-F238E27FC236}">
                <a16:creationId xmlns:a16="http://schemas.microsoft.com/office/drawing/2014/main" id="{E0EF6F62-6448-E041-A1C0-84BCEB3D57C0}"/>
              </a:ext>
            </a:extLst>
          </p:cNvPr>
          <p:cNvSpPr>
            <a:spLocks noGrp="1"/>
          </p:cNvSpPr>
          <p:nvPr>
            <p:ph idx="1"/>
          </p:nvPr>
        </p:nvSpPr>
        <p:spPr/>
        <p:txBody>
          <a:bodyPr/>
          <a:lstStyle/>
          <a:p>
            <a:r>
              <a:rPr lang="zh-CN" altLang="en-US" sz="3200" dirty="0"/>
              <a:t>性能</a:t>
            </a:r>
            <a:endParaRPr lang="en-US" altLang="zh-CN" sz="3200" dirty="0"/>
          </a:p>
          <a:p>
            <a:pPr lvl="1"/>
            <a:r>
              <a:rPr lang="zh-CN" altLang="en-US" sz="2720" dirty="0"/>
              <a:t>延迟：一个操作从开始到完成所需的时间（</a:t>
            </a:r>
            <a:r>
              <a:rPr lang="en-US" altLang="zh-CN" sz="2720" dirty="0" err="1">
                <a:latin typeface="Helvetica Neue" panose="02000503000000020004" pitchFamily="2" charset="0"/>
                <a:ea typeface="Helvetica Neue" panose="02000503000000020004" pitchFamily="2" charset="0"/>
                <a:cs typeface="Helvetica Neue" panose="02000503000000020004" pitchFamily="2" charset="0"/>
              </a:rPr>
              <a:t>ms</a:t>
            </a:r>
            <a:r>
              <a:rPr lang="zh-CN" altLang="en-US" sz="2720" dirty="0"/>
              <a:t>）</a:t>
            </a:r>
            <a:endParaRPr lang="en-US" altLang="zh-CN" sz="2720" dirty="0"/>
          </a:p>
          <a:p>
            <a:pPr lvl="1"/>
            <a:r>
              <a:rPr lang="zh-CN" altLang="en-US" sz="2800" dirty="0"/>
              <a:t>带宽：单位时间内可处理的数据量（</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MB/s,</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GB/s</a:t>
            </a:r>
            <a:r>
              <a:rPr lang="zh-CN" altLang="en-US" sz="2800" dirty="0"/>
              <a:t>）</a:t>
            </a:r>
            <a:endParaRPr lang="en-US" altLang="zh-CN" sz="2800" dirty="0"/>
          </a:p>
          <a:p>
            <a:pPr lvl="1"/>
            <a:r>
              <a:rPr lang="zh-CN" altLang="en-US" sz="2800" dirty="0"/>
              <a:t>吞吐量：单位时间内成功可处理的运算量（</a:t>
            </a:r>
            <a:r>
              <a:rPr lang="en-US" altLang="zh-CN" sz="2800" dirty="0" err="1">
                <a:latin typeface="Helvetica Neue" panose="02000503000000020004" pitchFamily="2" charset="0"/>
                <a:ea typeface="Helvetica Neue" panose="02000503000000020004" pitchFamily="2" charset="0"/>
                <a:cs typeface="Helvetica Neue" panose="02000503000000020004" pitchFamily="2" charset="0"/>
              </a:rPr>
              <a:t>gflops</a:t>
            </a:r>
            <a:r>
              <a:rPr lang="zh-CN" altLang="en-US" sz="2800" dirty="0"/>
              <a:t>）</a:t>
            </a:r>
          </a:p>
        </p:txBody>
      </p:sp>
      <p:sp>
        <p:nvSpPr>
          <p:cNvPr id="4" name="Slide Number Placeholder 3">
            <a:extLst>
              <a:ext uri="{FF2B5EF4-FFF2-40B4-BE49-F238E27FC236}">
                <a16:creationId xmlns:a16="http://schemas.microsoft.com/office/drawing/2014/main" id="{7E9B0449-EBC9-3749-8EBB-B256BF5C3D80}"/>
              </a:ext>
            </a:extLst>
          </p:cNvPr>
          <p:cNvSpPr>
            <a:spLocks noGrp="1"/>
          </p:cNvSpPr>
          <p:nvPr>
            <p:ph type="sldNum" sz="quarter" idx="12"/>
          </p:nvPr>
        </p:nvSpPr>
        <p:spPr/>
        <p:txBody>
          <a:bodyPr/>
          <a:lstStyle/>
          <a:p>
            <a:pPr>
              <a:defRPr/>
            </a:pPr>
            <a:fld id="{CA40A734-EF3B-425E-9970-80954DDB0807}" type="slidenum">
              <a:rPr lang="zh-CN" altLang="en-US" smtClean="0"/>
              <a:pPr>
                <a:defRPr/>
              </a:pPr>
              <a:t>7</a:t>
            </a:fld>
            <a:endParaRPr lang="zh-CN" altLang="en-US" dirty="0"/>
          </a:p>
        </p:txBody>
      </p:sp>
      <p:sp>
        <p:nvSpPr>
          <p:cNvPr id="6" name="Content Placeholder 2">
            <a:extLst>
              <a:ext uri="{FF2B5EF4-FFF2-40B4-BE49-F238E27FC236}">
                <a16:creationId xmlns:a16="http://schemas.microsoft.com/office/drawing/2014/main" id="{0991521B-2516-0043-8A52-3AA863D44872}"/>
              </a:ext>
            </a:extLst>
          </p:cNvPr>
          <p:cNvSpPr txBox="1">
            <a:spLocks/>
          </p:cNvSpPr>
          <p:nvPr/>
        </p:nvSpPr>
        <p:spPr bwMode="auto">
          <a:xfrm>
            <a:off x="731520" y="3390097"/>
            <a:ext cx="5072165" cy="3677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5"/>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3200" dirty="0"/>
              <a:t>CPU</a:t>
            </a:r>
          </a:p>
          <a:p>
            <a:pPr lvl="1"/>
            <a:r>
              <a:rPr lang="zh-CN" altLang="en-US" sz="2800" dirty="0"/>
              <a:t>目标：降低延迟</a:t>
            </a:r>
            <a:endParaRPr lang="en-US" altLang="zh-CN" sz="2800" dirty="0"/>
          </a:p>
          <a:p>
            <a:pPr lvl="1"/>
            <a:r>
              <a:rPr lang="zh-CN" altLang="en-US" sz="2800" dirty="0"/>
              <a:t>提高串行代码性能</a:t>
            </a:r>
            <a:endParaRPr lang="en-US" altLang="zh-CN" sz="2800" dirty="0"/>
          </a:p>
          <a:p>
            <a:pPr lvl="1"/>
            <a:r>
              <a:rPr lang="zh-CN" altLang="en-US" sz="2800" dirty="0"/>
              <a:t>更适用于复杂单任务</a:t>
            </a:r>
            <a:endParaRPr lang="en-US" altLang="zh-CN" sz="2800" dirty="0"/>
          </a:p>
        </p:txBody>
      </p:sp>
      <p:sp>
        <p:nvSpPr>
          <p:cNvPr id="8" name="Content Placeholder 2">
            <a:extLst>
              <a:ext uri="{FF2B5EF4-FFF2-40B4-BE49-F238E27FC236}">
                <a16:creationId xmlns:a16="http://schemas.microsoft.com/office/drawing/2014/main" id="{E5F1E22A-9F25-BA45-8C69-45A73AB0F4F3}"/>
              </a:ext>
            </a:extLst>
          </p:cNvPr>
          <p:cNvSpPr txBox="1">
            <a:spLocks/>
          </p:cNvSpPr>
          <p:nvPr/>
        </p:nvSpPr>
        <p:spPr bwMode="auto">
          <a:xfrm>
            <a:off x="6847148" y="3390097"/>
            <a:ext cx="5616624" cy="3677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5"/>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3200" dirty="0"/>
              <a:t>GPU</a:t>
            </a:r>
          </a:p>
          <a:p>
            <a:pPr lvl="1"/>
            <a:r>
              <a:rPr lang="zh-CN" altLang="en-US" sz="2800" dirty="0"/>
              <a:t>目标：提高吞吐量</a:t>
            </a:r>
            <a:endParaRPr lang="en-US" altLang="zh-CN" sz="2800" dirty="0"/>
          </a:p>
          <a:p>
            <a:pPr lvl="1"/>
            <a:r>
              <a:rPr lang="zh-CN" altLang="en-US" sz="2800" dirty="0"/>
              <a:t>大规模并行架构</a:t>
            </a:r>
            <a:endParaRPr lang="en-US" altLang="zh-CN" sz="2800" dirty="0"/>
          </a:p>
          <a:p>
            <a:pPr lvl="1"/>
            <a:r>
              <a:rPr lang="zh-CN" altLang="en-US" sz="2800" dirty="0"/>
              <a:t>更适用于大量相似任务</a:t>
            </a:r>
            <a:endParaRPr lang="en-US" altLang="zh-CN" sz="2800" dirty="0"/>
          </a:p>
        </p:txBody>
      </p:sp>
    </p:spTree>
    <p:extLst>
      <p:ext uri="{BB962C8B-B14F-4D97-AF65-F5344CB8AC3E}">
        <p14:creationId xmlns:p14="http://schemas.microsoft.com/office/powerpoint/2010/main" val="301688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08E6-EA6A-FC4A-B7B6-51404D1F10D8}"/>
              </a:ext>
            </a:extLst>
          </p:cNvPr>
          <p:cNvSpPr>
            <a:spLocks noGrp="1"/>
          </p:cNvSpPr>
          <p:nvPr>
            <p:ph type="title"/>
          </p:nvPr>
        </p:nvSpPr>
        <p:spPr/>
        <p:txBody>
          <a:bodyPr>
            <a:normAutofit fontScale="90000"/>
          </a:bodyPr>
          <a:lstStyle/>
          <a:p>
            <a:r>
              <a:rPr lang="en-US" dirty="0"/>
              <a:t>CPU</a:t>
            </a:r>
            <a:r>
              <a:rPr lang="zh-CN" altLang="en-US" dirty="0"/>
              <a:t> </a:t>
            </a:r>
            <a:r>
              <a:rPr lang="en-US" altLang="zh-CN" dirty="0"/>
              <a:t>vs</a:t>
            </a:r>
            <a:r>
              <a:rPr lang="zh-CN" altLang="en-US" dirty="0"/>
              <a:t> </a:t>
            </a:r>
            <a:r>
              <a:rPr lang="en-US" altLang="zh-CN" dirty="0"/>
              <a:t>GPU</a:t>
            </a:r>
            <a:endParaRPr lang="en-US" dirty="0"/>
          </a:p>
        </p:txBody>
      </p:sp>
      <p:sp>
        <p:nvSpPr>
          <p:cNvPr id="4" name="Slide Number Placeholder 3">
            <a:extLst>
              <a:ext uri="{FF2B5EF4-FFF2-40B4-BE49-F238E27FC236}">
                <a16:creationId xmlns:a16="http://schemas.microsoft.com/office/drawing/2014/main" id="{7E9B0449-EBC9-3749-8EBB-B256BF5C3D80}"/>
              </a:ext>
            </a:extLst>
          </p:cNvPr>
          <p:cNvSpPr>
            <a:spLocks noGrp="1"/>
          </p:cNvSpPr>
          <p:nvPr>
            <p:ph type="sldNum" sz="quarter" idx="12"/>
          </p:nvPr>
        </p:nvSpPr>
        <p:spPr/>
        <p:txBody>
          <a:bodyPr/>
          <a:lstStyle/>
          <a:p>
            <a:pPr>
              <a:defRPr/>
            </a:pPr>
            <a:fld id="{CA40A734-EF3B-425E-9970-80954DDB0807}" type="slidenum">
              <a:rPr lang="zh-CN" altLang="en-US" smtClean="0"/>
              <a:pPr>
                <a:defRPr/>
              </a:pPr>
              <a:t>8</a:t>
            </a:fld>
            <a:endParaRPr lang="zh-CN" altLang="en-US" dirty="0"/>
          </a:p>
        </p:txBody>
      </p:sp>
      <p:sp>
        <p:nvSpPr>
          <p:cNvPr id="6" name="Content Placeholder 2">
            <a:extLst>
              <a:ext uri="{FF2B5EF4-FFF2-40B4-BE49-F238E27FC236}">
                <a16:creationId xmlns:a16="http://schemas.microsoft.com/office/drawing/2014/main" id="{0991521B-2516-0043-8A52-3AA863D44872}"/>
              </a:ext>
            </a:extLst>
          </p:cNvPr>
          <p:cNvSpPr txBox="1">
            <a:spLocks/>
          </p:cNvSpPr>
          <p:nvPr/>
        </p:nvSpPr>
        <p:spPr bwMode="auto">
          <a:xfrm>
            <a:off x="731520" y="1157849"/>
            <a:ext cx="5072165" cy="3677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3"/>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2800" dirty="0"/>
              <a:t>CPU</a:t>
            </a:r>
          </a:p>
          <a:p>
            <a:pPr lvl="1"/>
            <a:r>
              <a:rPr lang="zh-CN" altLang="en-US" sz="2400" dirty="0"/>
              <a:t>大缓存</a:t>
            </a:r>
            <a:endParaRPr lang="en-US" altLang="zh-CN" sz="2400" dirty="0"/>
          </a:p>
          <a:p>
            <a:pPr lvl="2"/>
            <a:r>
              <a:rPr lang="zh-CN" altLang="en-US" sz="2000" dirty="0"/>
              <a:t>掩盖较长的存储器延迟</a:t>
            </a:r>
            <a:endParaRPr lang="en-US" altLang="zh-CN" sz="2000" dirty="0"/>
          </a:p>
          <a:p>
            <a:pPr lvl="1"/>
            <a:r>
              <a:rPr lang="zh-CN" altLang="en-US" sz="2400" dirty="0"/>
              <a:t>强大的运算器</a:t>
            </a:r>
            <a:endParaRPr lang="en-US" altLang="zh-CN" sz="2400" dirty="0"/>
          </a:p>
          <a:p>
            <a:pPr lvl="2"/>
            <a:r>
              <a:rPr lang="zh-CN" altLang="en-US" sz="2000" dirty="0"/>
              <a:t>降低运算延迟</a:t>
            </a:r>
            <a:endParaRPr lang="en-US" altLang="zh-CN" sz="2000" dirty="0"/>
          </a:p>
          <a:p>
            <a:pPr lvl="1"/>
            <a:r>
              <a:rPr lang="zh-CN" altLang="en-US" sz="2400" dirty="0"/>
              <a:t>复杂的控制机制</a:t>
            </a:r>
            <a:endParaRPr lang="en-US" altLang="zh-CN" sz="2400" dirty="0"/>
          </a:p>
          <a:p>
            <a:pPr lvl="2"/>
            <a:r>
              <a:rPr lang="zh-CN" altLang="en-US" sz="2000" dirty="0"/>
              <a:t>分支预测等</a:t>
            </a:r>
            <a:endParaRPr lang="en-US" altLang="zh-CN" sz="2000" dirty="0"/>
          </a:p>
          <a:p>
            <a:pPr lvl="1"/>
            <a:r>
              <a:rPr lang="zh-CN" altLang="en-US" sz="2400" dirty="0"/>
              <a:t>线程上下文切换开销大</a:t>
            </a:r>
            <a:endParaRPr lang="en-US" altLang="zh-CN" sz="2400" dirty="0"/>
          </a:p>
          <a:p>
            <a:pPr lvl="2"/>
            <a:r>
              <a:rPr lang="zh-CN" altLang="en-US" sz="2000" dirty="0"/>
              <a:t>降低一个或两个线程运行延迟</a:t>
            </a:r>
            <a:endParaRPr lang="en-US" altLang="zh-CN" sz="2000" dirty="0"/>
          </a:p>
          <a:p>
            <a:pPr lvl="2"/>
            <a:endParaRPr lang="en-US" altLang="zh-CN" sz="2000" dirty="0"/>
          </a:p>
          <a:p>
            <a:pPr lvl="2"/>
            <a:endParaRPr lang="en-US" altLang="zh-CN" sz="2000" dirty="0"/>
          </a:p>
        </p:txBody>
      </p:sp>
      <p:sp>
        <p:nvSpPr>
          <p:cNvPr id="8" name="Content Placeholder 2">
            <a:extLst>
              <a:ext uri="{FF2B5EF4-FFF2-40B4-BE49-F238E27FC236}">
                <a16:creationId xmlns:a16="http://schemas.microsoft.com/office/drawing/2014/main" id="{E5F1E22A-9F25-BA45-8C69-45A73AB0F4F3}"/>
              </a:ext>
            </a:extLst>
          </p:cNvPr>
          <p:cNvSpPr txBox="1">
            <a:spLocks/>
          </p:cNvSpPr>
          <p:nvPr/>
        </p:nvSpPr>
        <p:spPr bwMode="auto">
          <a:xfrm>
            <a:off x="6847148" y="1157849"/>
            <a:ext cx="5616624" cy="3677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3"/>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2800" dirty="0"/>
              <a:t>GPU</a:t>
            </a:r>
          </a:p>
          <a:p>
            <a:pPr lvl="1"/>
            <a:r>
              <a:rPr lang="zh-CN" altLang="en-US" sz="2400" dirty="0"/>
              <a:t>小缓存</a:t>
            </a:r>
            <a:endParaRPr lang="en-US" altLang="zh-CN" sz="2400" dirty="0"/>
          </a:p>
          <a:p>
            <a:pPr lvl="2"/>
            <a:r>
              <a:rPr lang="zh-CN" altLang="en-US" sz="2000" dirty="0"/>
              <a:t>但通过更快的存储提高吞吐量</a:t>
            </a:r>
            <a:endParaRPr lang="en-US" altLang="zh-CN" sz="2000" dirty="0"/>
          </a:p>
          <a:p>
            <a:pPr lvl="1"/>
            <a:r>
              <a:rPr lang="zh-CN" altLang="en-US" sz="2400" dirty="0"/>
              <a:t>更节能的运算器</a:t>
            </a:r>
            <a:endParaRPr lang="en-US" altLang="zh-CN" sz="2400" dirty="0"/>
          </a:p>
          <a:p>
            <a:pPr lvl="2"/>
            <a:r>
              <a:rPr lang="zh-CN" altLang="en-US" sz="2000" dirty="0"/>
              <a:t>延迟长但总吞吐量更大</a:t>
            </a:r>
            <a:endParaRPr lang="en-US" altLang="zh-CN" sz="2000" dirty="0"/>
          </a:p>
          <a:p>
            <a:pPr lvl="1"/>
            <a:r>
              <a:rPr lang="zh-CN" altLang="en-US" sz="2400" dirty="0"/>
              <a:t>简单的控制流机制</a:t>
            </a:r>
            <a:endParaRPr lang="en-US" altLang="zh-CN" sz="2400" dirty="0"/>
          </a:p>
          <a:p>
            <a:pPr lvl="2"/>
            <a:r>
              <a:rPr lang="zh-CN" altLang="en-US" sz="2000" dirty="0"/>
              <a:t>无分支预测</a:t>
            </a:r>
            <a:endParaRPr lang="en-US" altLang="zh-CN" sz="2000" dirty="0"/>
          </a:p>
          <a:p>
            <a:pPr lvl="1"/>
            <a:r>
              <a:rPr lang="zh-CN" altLang="en-US" sz="2400" dirty="0"/>
              <a:t>线程高度轻量级</a:t>
            </a:r>
            <a:endParaRPr lang="en-US" altLang="zh-CN" sz="2400" dirty="0"/>
          </a:p>
          <a:p>
            <a:pPr lvl="2"/>
            <a:r>
              <a:rPr lang="zh-CN" altLang="en-US" sz="2000" dirty="0"/>
              <a:t>大量并发</a:t>
            </a:r>
            <a:endParaRPr lang="en-US" altLang="zh-CN" sz="2000" dirty="0"/>
          </a:p>
        </p:txBody>
      </p:sp>
      <p:pic>
        <p:nvPicPr>
          <p:cNvPr id="14" name="Picture 13">
            <a:extLst>
              <a:ext uri="{FF2B5EF4-FFF2-40B4-BE49-F238E27FC236}">
                <a16:creationId xmlns:a16="http://schemas.microsoft.com/office/drawing/2014/main" id="{EF637A0E-89AB-444D-B4A0-9A91FA463B3B}"/>
              </a:ext>
            </a:extLst>
          </p:cNvPr>
          <p:cNvPicPr>
            <a:picLocks noChangeAspect="1"/>
          </p:cNvPicPr>
          <p:nvPr/>
        </p:nvPicPr>
        <p:blipFill>
          <a:blip r:embed="rId4"/>
          <a:stretch>
            <a:fillRect/>
          </a:stretch>
        </p:blipFill>
        <p:spPr>
          <a:xfrm>
            <a:off x="1299102" y="5251524"/>
            <a:ext cx="3937000" cy="2679700"/>
          </a:xfrm>
          <a:prstGeom prst="rect">
            <a:avLst/>
          </a:prstGeom>
        </p:spPr>
      </p:pic>
      <p:pic>
        <p:nvPicPr>
          <p:cNvPr id="16" name="Picture 15">
            <a:extLst>
              <a:ext uri="{FF2B5EF4-FFF2-40B4-BE49-F238E27FC236}">
                <a16:creationId xmlns:a16="http://schemas.microsoft.com/office/drawing/2014/main" id="{4D342737-01C0-4045-97DB-E97C217A41B5}"/>
              </a:ext>
            </a:extLst>
          </p:cNvPr>
          <p:cNvPicPr>
            <a:picLocks noChangeAspect="1"/>
          </p:cNvPicPr>
          <p:nvPr/>
        </p:nvPicPr>
        <p:blipFill>
          <a:blip r:embed="rId5"/>
          <a:stretch>
            <a:fillRect/>
          </a:stretch>
        </p:blipFill>
        <p:spPr>
          <a:xfrm>
            <a:off x="7737760" y="5251524"/>
            <a:ext cx="3835400" cy="2679700"/>
          </a:xfrm>
          <a:prstGeom prst="rect">
            <a:avLst/>
          </a:prstGeom>
        </p:spPr>
      </p:pic>
    </p:spTree>
    <p:extLst>
      <p:ext uri="{BB962C8B-B14F-4D97-AF65-F5344CB8AC3E}">
        <p14:creationId xmlns:p14="http://schemas.microsoft.com/office/powerpoint/2010/main" val="10802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08E6-EA6A-FC4A-B7B6-51404D1F10D8}"/>
              </a:ext>
            </a:extLst>
          </p:cNvPr>
          <p:cNvSpPr>
            <a:spLocks noGrp="1"/>
          </p:cNvSpPr>
          <p:nvPr>
            <p:ph type="title"/>
          </p:nvPr>
        </p:nvSpPr>
        <p:spPr/>
        <p:txBody>
          <a:bodyPr>
            <a:normAutofit fontScale="90000"/>
          </a:bodyPr>
          <a:lstStyle/>
          <a:p>
            <a:r>
              <a:rPr lang="zh-CN" altLang="en-US" dirty="0"/>
              <a:t>异构架构</a:t>
            </a:r>
            <a:endParaRPr lang="en-US" dirty="0"/>
          </a:p>
        </p:txBody>
      </p:sp>
      <p:sp>
        <p:nvSpPr>
          <p:cNvPr id="4" name="Slide Number Placeholder 3">
            <a:extLst>
              <a:ext uri="{FF2B5EF4-FFF2-40B4-BE49-F238E27FC236}">
                <a16:creationId xmlns:a16="http://schemas.microsoft.com/office/drawing/2014/main" id="{7E9B0449-EBC9-3749-8EBB-B256BF5C3D80}"/>
              </a:ext>
            </a:extLst>
          </p:cNvPr>
          <p:cNvSpPr>
            <a:spLocks noGrp="1"/>
          </p:cNvSpPr>
          <p:nvPr>
            <p:ph type="sldNum" sz="quarter" idx="12"/>
          </p:nvPr>
        </p:nvSpPr>
        <p:spPr/>
        <p:txBody>
          <a:bodyPr/>
          <a:lstStyle/>
          <a:p>
            <a:pPr>
              <a:defRPr/>
            </a:pPr>
            <a:fld id="{CA40A734-EF3B-425E-9970-80954DDB0807}" type="slidenum">
              <a:rPr lang="zh-CN" altLang="en-US" smtClean="0"/>
              <a:pPr>
                <a:defRPr/>
              </a:pPr>
              <a:t>9</a:t>
            </a:fld>
            <a:endParaRPr lang="zh-CN" altLang="en-US" dirty="0"/>
          </a:p>
        </p:txBody>
      </p:sp>
      <p:sp>
        <p:nvSpPr>
          <p:cNvPr id="6" name="Content Placeholder 2">
            <a:extLst>
              <a:ext uri="{FF2B5EF4-FFF2-40B4-BE49-F238E27FC236}">
                <a16:creationId xmlns:a16="http://schemas.microsoft.com/office/drawing/2014/main" id="{0991521B-2516-0043-8A52-3AA863D44872}"/>
              </a:ext>
            </a:extLst>
          </p:cNvPr>
          <p:cNvSpPr txBox="1">
            <a:spLocks/>
          </p:cNvSpPr>
          <p:nvPr/>
        </p:nvSpPr>
        <p:spPr bwMode="auto">
          <a:xfrm>
            <a:off x="731520" y="1157849"/>
            <a:ext cx="13167360" cy="3677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3"/>
              </a:buBlip>
              <a:defRPr sz="3840" kern="1200" baseline="0">
                <a:solidFill>
                  <a:srgbClr val="0070C0"/>
                </a:solidFill>
                <a:latin typeface="Helvetica Neue" panose="02000503000000020004" pitchFamily="2" charset="0"/>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baseline="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baseline="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sz="3200" dirty="0"/>
              <a:t>CPU+GPU</a:t>
            </a:r>
          </a:p>
          <a:p>
            <a:pPr lvl="1"/>
            <a:r>
              <a:rPr lang="zh-CN" altLang="en-US" sz="2800" dirty="0"/>
              <a:t>利用</a:t>
            </a:r>
            <a:r>
              <a:rPr lang="en-US" altLang="zh-CN" sz="2800" dirty="0"/>
              <a:t>CPU</a:t>
            </a:r>
            <a:r>
              <a:rPr lang="zh-CN" altLang="en-US" sz="2800" dirty="0"/>
              <a:t>处理复杂控制流</a:t>
            </a:r>
            <a:endParaRPr lang="en-US" altLang="zh-CN" sz="2800" dirty="0"/>
          </a:p>
          <a:p>
            <a:pPr lvl="1"/>
            <a:r>
              <a:rPr lang="zh-CN" altLang="en-US" sz="2800" dirty="0"/>
              <a:t>利用</a:t>
            </a:r>
            <a:r>
              <a:rPr lang="en-US" altLang="zh-CN" sz="2800" dirty="0"/>
              <a:t>GPU</a:t>
            </a:r>
            <a:r>
              <a:rPr lang="zh-CN" altLang="en-US" sz="2800" dirty="0"/>
              <a:t>处理大规模运算</a:t>
            </a:r>
            <a:endParaRPr lang="en-US" altLang="zh-CN" sz="2800" dirty="0"/>
          </a:p>
          <a:p>
            <a:pPr lvl="1"/>
            <a:r>
              <a:rPr lang="en-US" altLang="zh-CN" sz="2800" dirty="0"/>
              <a:t>CPU</a:t>
            </a:r>
            <a:r>
              <a:rPr lang="zh-CN" altLang="en-US" sz="2800" dirty="0"/>
              <a:t>与</a:t>
            </a:r>
            <a:r>
              <a:rPr lang="en-US" altLang="zh-CN" sz="2800" dirty="0"/>
              <a:t>GPU</a:t>
            </a:r>
            <a:r>
              <a:rPr lang="zh-CN" altLang="en-US" sz="2800" dirty="0"/>
              <a:t>之间通过</a:t>
            </a:r>
            <a:r>
              <a:rPr lang="en-US" altLang="zh-CN" sz="2800" dirty="0"/>
              <a:t>PCIe</a:t>
            </a:r>
            <a:r>
              <a:rPr lang="zh-CN" altLang="en-US" sz="2800" dirty="0"/>
              <a:t>总线通信</a:t>
            </a:r>
            <a:endParaRPr lang="en-US" altLang="zh-CN" sz="2800" dirty="0"/>
          </a:p>
          <a:p>
            <a:pPr lvl="2"/>
            <a:r>
              <a:rPr lang="zh-CN" altLang="en-US" sz="2400" dirty="0"/>
              <a:t>新显卡支持通过</a:t>
            </a:r>
            <a:r>
              <a:rPr lang="en-US" altLang="zh-CN" sz="2400" dirty="0" err="1"/>
              <a:t>NVLink</a:t>
            </a:r>
            <a:r>
              <a:rPr lang="zh-CN" altLang="en-US" sz="2400" dirty="0"/>
              <a:t>直接连接（提供</a:t>
            </a:r>
            <a:r>
              <a:rPr lang="en-US" altLang="zh-CN" sz="2400" dirty="0"/>
              <a:t>5-12</a:t>
            </a:r>
            <a:r>
              <a:rPr lang="zh-CN" altLang="en-US" sz="2400" dirty="0"/>
              <a:t>倍于</a:t>
            </a:r>
            <a:r>
              <a:rPr lang="en-US" altLang="zh-CN" sz="2400" dirty="0"/>
              <a:t>PCIe</a:t>
            </a:r>
            <a:r>
              <a:rPr lang="zh-CN" altLang="en-US" sz="2400" dirty="0"/>
              <a:t> </a:t>
            </a:r>
            <a:r>
              <a:rPr lang="en-US" altLang="zh-CN" sz="2400" dirty="0"/>
              <a:t>3.0</a:t>
            </a:r>
            <a:r>
              <a:rPr lang="zh-CN" altLang="en-US" sz="2400" dirty="0"/>
              <a:t>总线带宽）</a:t>
            </a:r>
            <a:endParaRPr lang="en-US" altLang="zh-CN" sz="1600" dirty="0"/>
          </a:p>
        </p:txBody>
      </p:sp>
      <p:pic>
        <p:nvPicPr>
          <p:cNvPr id="5" name="Picture 4">
            <a:extLst>
              <a:ext uri="{FF2B5EF4-FFF2-40B4-BE49-F238E27FC236}">
                <a16:creationId xmlns:a16="http://schemas.microsoft.com/office/drawing/2014/main" id="{EFA6AC03-9E0D-8244-AC2B-8045E6878AFB}"/>
              </a:ext>
            </a:extLst>
          </p:cNvPr>
          <p:cNvPicPr>
            <a:picLocks noChangeAspect="1"/>
          </p:cNvPicPr>
          <p:nvPr/>
        </p:nvPicPr>
        <p:blipFill>
          <a:blip r:embed="rId4"/>
          <a:stretch>
            <a:fillRect/>
          </a:stretch>
        </p:blipFill>
        <p:spPr>
          <a:xfrm>
            <a:off x="2654300" y="5166998"/>
            <a:ext cx="9321800" cy="2679700"/>
          </a:xfrm>
          <a:prstGeom prst="rect">
            <a:avLst/>
          </a:prstGeom>
        </p:spPr>
      </p:pic>
    </p:spTree>
    <p:extLst>
      <p:ext uri="{BB962C8B-B14F-4D97-AF65-F5344CB8AC3E}">
        <p14:creationId xmlns:p14="http://schemas.microsoft.com/office/powerpoint/2010/main" val="39434299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30228</TotalTime>
  <Words>5007</Words>
  <Application>Microsoft Office PowerPoint</Application>
  <PresentationFormat>自定义</PresentationFormat>
  <Paragraphs>662</Paragraphs>
  <Slides>54</Slides>
  <Notes>26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54</vt:i4>
      </vt:variant>
    </vt:vector>
  </HeadingPairs>
  <TitlesOfParts>
    <vt:vector size="72" baseType="lpstr">
      <vt:lpstr>Arial Unicode MS</vt:lpstr>
      <vt:lpstr>Google Sans</vt:lpstr>
      <vt:lpstr>Helvetica Neue</vt:lpstr>
      <vt:lpstr>Lantinghei SC Heavy</vt:lpstr>
      <vt:lpstr>LetterGothic</vt:lpstr>
      <vt:lpstr>Menlo</vt:lpstr>
      <vt:lpstr>Söhne</vt:lpstr>
      <vt:lpstr>Times-Bold</vt:lpstr>
      <vt:lpstr>Times-Italic</vt:lpstr>
      <vt:lpstr>Times-Roman</vt:lpstr>
      <vt:lpstr>SimHei</vt:lpstr>
      <vt:lpstr>KaiTi</vt:lpstr>
      <vt:lpstr>Arial</vt:lpstr>
      <vt:lpstr>Arial Black</vt:lpstr>
      <vt:lpstr>Calibri</vt:lpstr>
      <vt:lpstr>Helvetica</vt:lpstr>
      <vt:lpstr>Times New Roman</vt:lpstr>
      <vt:lpstr>Office 主题​​</vt:lpstr>
      <vt:lpstr>PowerPoint 演示文稿</vt:lpstr>
      <vt:lpstr>课程概要</vt:lpstr>
      <vt:lpstr>计算机架构分类</vt:lpstr>
      <vt:lpstr>计算机架构分类</vt:lpstr>
      <vt:lpstr>计算机架构分类</vt:lpstr>
      <vt:lpstr>课程概要</vt:lpstr>
      <vt:lpstr>CPU vs GPU</vt:lpstr>
      <vt:lpstr>CPU vs GPU</vt:lpstr>
      <vt:lpstr>异构架构</vt:lpstr>
      <vt:lpstr>课程概要</vt:lpstr>
      <vt:lpstr>Block diagram of a GPU</vt:lpstr>
      <vt:lpstr>SIMT vs SIMD</vt:lpstr>
      <vt:lpstr>SIMT vs SIMD</vt:lpstr>
      <vt:lpstr>SIMT vs SIMD</vt:lpstr>
      <vt:lpstr>SIMT vs SIMD</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NVIDIA GPU架构</vt:lpstr>
      <vt:lpstr>课程概要</vt:lpstr>
      <vt:lpstr>CUDA编程模型</vt:lpstr>
      <vt:lpstr>CUDA编程模型</vt:lpstr>
      <vt:lpstr>CUDA编程模型</vt:lpstr>
      <vt:lpstr>CUDA编程模型</vt:lpstr>
      <vt:lpstr>CUDA编程模型</vt:lpstr>
      <vt:lpstr>CUDA编程模型</vt:lpstr>
      <vt:lpstr>CUDA编程模型</vt:lpstr>
      <vt:lpstr>CUDA编程模型</vt:lpstr>
      <vt:lpstr>CUDA编程模型</vt:lpstr>
      <vt:lpstr>课程概要</vt:lpstr>
      <vt:lpstr>CUDA编程举例</vt:lpstr>
      <vt:lpstr>CUDA编程举例</vt:lpstr>
      <vt:lpstr>CUDA编程举例</vt:lpstr>
      <vt:lpstr>CUDA编程举例</vt:lpstr>
      <vt:lpstr>处理错误</vt:lpstr>
      <vt:lpstr>CUDA编程举例</vt:lpstr>
      <vt:lpstr>CUDA编程举例</vt:lpstr>
      <vt:lpstr>CUDA编程举例</vt:lpstr>
      <vt:lpstr>CUDA编程举例</vt:lpstr>
      <vt:lpstr>CUDA编程举例</vt:lpstr>
      <vt:lpstr>CUDA编程举例</vt:lpstr>
      <vt:lpstr>CUDA vs OpenMP</vt:lpstr>
      <vt:lpstr>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abc</dc:creator>
  <cp:lastModifiedBy>Jones Wong</cp:lastModifiedBy>
  <cp:revision>986</cp:revision>
  <cp:lastPrinted>2019-04-03T06:12:49Z</cp:lastPrinted>
  <dcterms:created xsi:type="dcterms:W3CDTF">2016-04-18T09:33:21Z</dcterms:created>
  <dcterms:modified xsi:type="dcterms:W3CDTF">2024-04-24T05:39:08Z</dcterms:modified>
</cp:coreProperties>
</file>